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6"/>
  </p:notesMasterIdLst>
  <p:handoutMasterIdLst>
    <p:handoutMasterId r:id="rId27"/>
  </p:handoutMasterIdLst>
  <p:sldIdLst>
    <p:sldId id="422" r:id="rId3"/>
    <p:sldId id="423" r:id="rId4"/>
    <p:sldId id="438" r:id="rId5"/>
    <p:sldId id="393" r:id="rId6"/>
    <p:sldId id="440" r:id="rId7"/>
    <p:sldId id="441" r:id="rId8"/>
    <p:sldId id="442" r:id="rId9"/>
    <p:sldId id="443" r:id="rId10"/>
    <p:sldId id="444" r:id="rId11"/>
    <p:sldId id="445" r:id="rId12"/>
    <p:sldId id="446" r:id="rId13"/>
    <p:sldId id="426" r:id="rId14"/>
    <p:sldId id="427" r:id="rId15"/>
    <p:sldId id="432" r:id="rId16"/>
    <p:sldId id="433" r:id="rId17"/>
    <p:sldId id="398" r:id="rId18"/>
    <p:sldId id="399" r:id="rId19"/>
    <p:sldId id="435" r:id="rId20"/>
    <p:sldId id="439" r:id="rId21"/>
    <p:sldId id="425" r:id="rId22"/>
    <p:sldId id="447" r:id="rId23"/>
    <p:sldId id="448" r:id="rId24"/>
    <p:sldId id="449" r:id="rId25"/>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1" d="100"/>
          <a:sy n="91" d="100"/>
        </p:scale>
        <p:origin x="346" y="77"/>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Kumar" userId="5d93dae5539c9652" providerId="LiveId" clId="{9403B27F-CC22-470D-96AB-9B7DFB0AEAC4}"/>
    <pc:docChg chg="delSld">
      <pc:chgData name="Rahul Kumar" userId="5d93dae5539c9652" providerId="LiveId" clId="{9403B27F-CC22-470D-96AB-9B7DFB0AEAC4}" dt="2023-11-24T12:03:24.730" v="1" actId="2696"/>
      <pc:docMkLst>
        <pc:docMk/>
      </pc:docMkLst>
      <pc:sldChg chg="del">
        <pc:chgData name="Rahul Kumar" userId="5d93dae5539c9652" providerId="LiveId" clId="{9403B27F-CC22-470D-96AB-9B7DFB0AEAC4}" dt="2023-11-24T12:03:21.864" v="0" actId="2696"/>
        <pc:sldMkLst>
          <pc:docMk/>
          <pc:sldMk cId="2656501266" sldId="279"/>
        </pc:sldMkLst>
      </pc:sldChg>
      <pc:sldChg chg="del">
        <pc:chgData name="Rahul Kumar" userId="5d93dae5539c9652" providerId="LiveId" clId="{9403B27F-CC22-470D-96AB-9B7DFB0AEAC4}" dt="2023-11-24T12:03:24.730" v="1" actId="2696"/>
        <pc:sldMkLst>
          <pc:docMk/>
          <pc:sldMk cId="1275985575" sldId="421"/>
        </pc:sldMkLst>
      </pc:sldChg>
      <pc:sldMasterChg chg="delSldLayout">
        <pc:chgData name="Rahul Kumar" userId="5d93dae5539c9652" providerId="LiveId" clId="{9403B27F-CC22-470D-96AB-9B7DFB0AEAC4}" dt="2023-11-24T12:03:21.864" v="0" actId="2696"/>
        <pc:sldMasterMkLst>
          <pc:docMk/>
          <pc:sldMasterMk cId="3333391393" sldId="2147483674"/>
        </pc:sldMasterMkLst>
        <pc:sldLayoutChg chg="del">
          <pc:chgData name="Rahul Kumar" userId="5d93dae5539c9652" providerId="LiveId" clId="{9403B27F-CC22-470D-96AB-9B7DFB0AEAC4}" dt="2023-11-24T12:03:21.864" v="0" actId="2696"/>
          <pc:sldLayoutMkLst>
            <pc:docMk/>
            <pc:sldMasterMk cId="3333391393" sldId="2147483674"/>
            <pc:sldLayoutMk cId="2106835372" sldId="214748370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11/24/2023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4" name="Прямоугольник 8"/>
          <p:cNvSpPr/>
          <p:nvPr userDrawn="1"/>
        </p:nvSpPr>
        <p:spPr>
          <a:xfrm>
            <a:off x="-19050" y="0"/>
            <a:ext cx="12211050" cy="4438650"/>
          </a:xfrm>
          <a:custGeom>
            <a:avLst/>
            <a:gdLst>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ru-RU"/>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a:p>
        </p:txBody>
      </p:sp>
    </p:spTree>
    <p:extLst>
      <p:ext uri="{BB962C8B-B14F-4D97-AF65-F5344CB8AC3E}">
        <p14:creationId xmlns:p14="http://schemas.microsoft.com/office/powerpoint/2010/main" val="397408168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77721753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5620052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1595747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394759519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427835944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70230215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pic>
        <p:nvPicPr>
          <p:cNvPr id="5"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anose="020B0604020202020204"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anose="020B0604020202020204" pitchFamily="34" charset="0"/>
              </a:defRPr>
            </a:lvl1pPr>
          </a:lstStyle>
          <a:p>
            <a:pPr lvl="0"/>
            <a:r>
              <a:rPr lang="en-US" altLang="ko-KR"/>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6400"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406826"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8037251" y="1815747"/>
            <a:ext cx="3360373" cy="3350541"/>
          </a:xfrm>
          <a:prstGeom prst="rect">
            <a:avLst/>
          </a:prstGeom>
          <a:noFill/>
          <a:extLst>
            <a:ext uri="{909E8E84-426E-40DD-AFC4-6F175D3DCCD1}">
              <a14:hiddenFill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anose="020B0604020202020204"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201465714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anose="020B0604020202020204" pitchFamily="34" charset="0"/>
              </a:defRPr>
            </a:lvl1pPr>
          </a:lstStyle>
          <a:p>
            <a:pPr lvl="0"/>
            <a:r>
              <a:rPr lang="en-US" altLang="ko-KR"/>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ransition/>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anose="020B0604020202020204"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anose="020B0604020202020204"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90986449"/>
              </p:ext>
            </p:extLst>
          </p:nvPr>
        </p:nvGraphicFramePr>
        <p:xfrm>
          <a:off x="76788" y="3134599"/>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bright="76000"/>
                        <a:extLst>
                          <a:ext uri="{28A0092B-C50C-407E-A947-70E740481C1C}">
                            <a14:useLocalDpi xmlns:a14="http://schemas.microsoft.com/office/drawing/2010/main" val="0"/>
                          </a:ext>
                        </a:extLst>
                      </a:blip>
                      <a:srcRect/>
                      <a:stretch>
                        <a:fillRect/>
                      </a:stretch>
                    </p:blipFill>
                    <p:spPr bwMode="auto">
                      <a:xfrm>
                        <a:off x="76788" y="3134599"/>
                        <a:ext cx="3303056" cy="31480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5"/>
          <p:cNvSpPr txBox="1">
            <a:spLocks noChangeArrowheads="1"/>
          </p:cNvSpPr>
          <p:nvPr/>
        </p:nvSpPr>
        <p:spPr bwMode="auto">
          <a:xfrm>
            <a:off x="3174" y="1797277"/>
            <a:ext cx="12188826" cy="5032147"/>
          </a:xfrm>
          <a:prstGeom prst="rect">
            <a:avLst/>
          </a:prstGeom>
          <a:noFill/>
          <a:ln w="9525">
            <a:noFill/>
            <a:miter lim="800000"/>
            <a:headEnd/>
            <a:tailEnd/>
          </a:ln>
        </p:spPr>
        <p:txBody>
          <a:bodyPr>
            <a:spAutoFit/>
          </a:bodyPr>
          <a:lstStyle/>
          <a:p>
            <a:pPr algn="ctr" defTabSz="622300">
              <a:lnSpc>
                <a:spcPct val="90000"/>
              </a:lnSpc>
              <a:spcAft>
                <a:spcPct val="35000"/>
              </a:spcAft>
            </a:pPr>
            <a:r>
              <a:rPr lang="en-US" sz="2800" b="1" dirty="0">
                <a:solidFill>
                  <a:srgbClr val="262626"/>
                </a:solidFill>
                <a:latin typeface="Times New Roman" pitchFamily="18" charset="0"/>
                <a:cs typeface="Times New Roman" pitchFamily="18" charset="0"/>
              </a:rPr>
              <a:t>ENVIRONEMT SCIENCE, WASTE AND DISASTER MANAGEMENT</a:t>
            </a:r>
          </a:p>
          <a:p>
            <a:pPr algn="ctr" defTabSz="622300">
              <a:lnSpc>
                <a:spcPct val="90000"/>
              </a:lnSpc>
              <a:spcAft>
                <a:spcPct val="35000"/>
              </a:spcAft>
            </a:pPr>
            <a:endParaRPr lang="en-US" sz="2000" b="1" dirty="0">
              <a:solidFill>
                <a:srgbClr val="1B3F5B"/>
              </a:solidFill>
              <a:latin typeface="Times New Roman" pitchFamily="18" charset="0"/>
              <a:cs typeface="Times New Roman" pitchFamily="18" charset="0"/>
            </a:endParaRP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Dr. </a:t>
            </a:r>
            <a:r>
              <a:rPr lang="en-US" sz="2000" b="1" dirty="0" err="1">
                <a:solidFill>
                  <a:srgbClr val="1B3F5B"/>
                </a:solidFill>
                <a:latin typeface="Times New Roman" pitchFamily="18" charset="0"/>
                <a:cs typeface="Times New Roman" pitchFamily="18" charset="0"/>
              </a:rPr>
              <a:t>Akriti</a:t>
            </a:r>
            <a:r>
              <a:rPr lang="en-US" sz="2000" b="1" dirty="0">
                <a:solidFill>
                  <a:srgbClr val="1B3F5B"/>
                </a:solidFill>
                <a:latin typeface="Times New Roman" pitchFamily="18" charset="0"/>
                <a:cs typeface="Times New Roman" pitchFamily="18" charset="0"/>
              </a:rPr>
              <a:t> </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Assistant Professor</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Department Of Civil Engineering</a:t>
            </a:r>
          </a:p>
          <a:p>
            <a:pPr algn="ctr" defTabSz="622300">
              <a:lnSpc>
                <a:spcPct val="90000"/>
              </a:lnSpc>
              <a:spcAft>
                <a:spcPct val="35000"/>
              </a:spcAft>
            </a:pPr>
            <a:r>
              <a:rPr lang="en-US" sz="2000" b="1" dirty="0">
                <a:solidFill>
                  <a:srgbClr val="1B3F5B"/>
                </a:solidFill>
                <a:latin typeface="Times New Roman" pitchFamily="18" charset="0"/>
                <a:cs typeface="Times New Roman" pitchFamily="18" charset="0"/>
              </a:rPr>
              <a:t>Chandigarh University</a:t>
            </a:r>
          </a:p>
          <a:p>
            <a:pPr algn="ctr" defTabSz="622300">
              <a:lnSpc>
                <a:spcPct val="90000"/>
              </a:lnSpc>
              <a:spcAft>
                <a:spcPct val="35000"/>
              </a:spcAft>
            </a:pPr>
            <a:r>
              <a:rPr lang="en-US" sz="2000" b="1" dirty="0" err="1">
                <a:solidFill>
                  <a:srgbClr val="1B3F5B"/>
                </a:solidFill>
                <a:latin typeface="Times New Roman" pitchFamily="18" charset="0"/>
                <a:cs typeface="Times New Roman" pitchFamily="18" charset="0"/>
              </a:rPr>
              <a:t>Gharuan</a:t>
            </a:r>
            <a:r>
              <a:rPr lang="en-US" sz="2000" b="1" dirty="0">
                <a:solidFill>
                  <a:srgbClr val="1B3F5B"/>
                </a:solidFill>
                <a:latin typeface="Times New Roman" pitchFamily="18" charset="0"/>
                <a:cs typeface="Times New Roman" pitchFamily="18" charset="0"/>
              </a:rPr>
              <a:t>, </a:t>
            </a:r>
            <a:r>
              <a:rPr lang="en-US" sz="2000" b="1" dirty="0" err="1">
                <a:solidFill>
                  <a:srgbClr val="1B3F5B"/>
                </a:solidFill>
                <a:latin typeface="Times New Roman" pitchFamily="18" charset="0"/>
                <a:cs typeface="Times New Roman" pitchFamily="18" charset="0"/>
              </a:rPr>
              <a:t>Mohali</a:t>
            </a:r>
            <a:r>
              <a:rPr lang="en-US" sz="2000" b="1" dirty="0">
                <a:solidFill>
                  <a:srgbClr val="1B3F5B"/>
                </a:solidFill>
                <a:latin typeface="Times New Roman" pitchFamily="18" charset="0"/>
                <a:cs typeface="Times New Roman" pitchFamily="18" charset="0"/>
              </a:rPr>
              <a:t>, Punjab</a:t>
            </a:r>
          </a:p>
          <a:p>
            <a:pPr algn="ctr" defTabSz="622300">
              <a:lnSpc>
                <a:spcPct val="90000"/>
              </a:lnSpc>
              <a:spcAft>
                <a:spcPct val="35000"/>
              </a:spcAft>
            </a:pPr>
            <a:endParaRPr lang="en-US" sz="3200" b="1" dirty="0">
              <a:solidFill>
                <a:srgbClr val="262626"/>
              </a:solidFill>
              <a:latin typeface="Times New Roman" pitchFamily="18" charset="0"/>
              <a:cs typeface="Times New Roman" pitchFamily="18" charset="0"/>
            </a:endParaRPr>
          </a:p>
          <a:p>
            <a:pPr algn="ctr" defTabSz="622300">
              <a:lnSpc>
                <a:spcPct val="90000"/>
              </a:lnSpc>
              <a:spcAft>
                <a:spcPct val="35000"/>
              </a:spcAft>
            </a:pPr>
            <a:endParaRPr lang="en-US" sz="3200" b="1" dirty="0">
              <a:solidFill>
                <a:srgbClr val="262626"/>
              </a:solidFill>
              <a:latin typeface="Times New Roman" pitchFamily="18" charset="0"/>
              <a:cs typeface="Times New Roman" pitchFamily="18" charset="0"/>
            </a:endParaRPr>
          </a:p>
          <a:p>
            <a:pPr algn="ctr" defTabSz="622300">
              <a:lnSpc>
                <a:spcPct val="90000"/>
              </a:lnSpc>
              <a:spcAft>
                <a:spcPct val="35000"/>
              </a:spcAft>
            </a:pPr>
            <a:r>
              <a:rPr lang="en-US" sz="3200" b="1" dirty="0">
                <a:solidFill>
                  <a:srgbClr val="262626"/>
                </a:solidFill>
                <a:latin typeface="Times New Roman" pitchFamily="18" charset="0"/>
                <a:cs typeface="Times New Roman" pitchFamily="18" charset="0"/>
              </a:rPr>
              <a:t> </a:t>
            </a:r>
          </a:p>
          <a:p>
            <a:pPr defTabSz="622300" eaLnBrk="1" hangingPunct="1"/>
            <a:endParaRPr lang="en-US" sz="1600" dirty="0">
              <a:latin typeface="Raleway ExtraBold"/>
            </a:endParaRPr>
          </a:p>
        </p:txBody>
      </p:sp>
      <p:sp>
        <p:nvSpPr>
          <p:cNvPr id="16" name="TextBox 15"/>
          <p:cNvSpPr txBox="1">
            <a:spLocks noChangeArrowheads="1"/>
          </p:cNvSpPr>
          <p:nvPr/>
        </p:nvSpPr>
        <p:spPr bwMode="auto">
          <a:xfrm>
            <a:off x="0" y="6100870"/>
            <a:ext cx="6226629"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ENVIRONMENTAL POLLUTION AND THEIR EFFECTS</a:t>
            </a:r>
            <a:endParaRPr lang="en-US" sz="1600" dirty="0">
              <a:latin typeface="Raleway ExtraBold" pitchFamily="34" charset="-52"/>
            </a:endParaRPr>
          </a:p>
        </p:txBody>
      </p:sp>
    </p:spTree>
    <p:extLst>
      <p:ext uri="{BB962C8B-B14F-4D97-AF65-F5344CB8AC3E}">
        <p14:creationId xmlns:p14="http://schemas.microsoft.com/office/powerpoint/2010/main" val="45650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ox(in)">
                                      <p:cBhvr>
                                        <p:cTn id="7" dur="500"/>
                                        <p:tgtEl>
                                          <p:spTgt spid="1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5">
                                            <p:txEl>
                                              <p:pRg st="2" end="2"/>
                                            </p:txEl>
                                          </p:spTgt>
                                        </p:tgtEl>
                                        <p:attrNameLst>
                                          <p:attrName>style.visibility</p:attrName>
                                        </p:attrNameLst>
                                      </p:cBhvr>
                                      <p:to>
                                        <p:strVal val="visible"/>
                                      </p:to>
                                    </p:set>
                                    <p:animEffect transition="in" filter="box(in)">
                                      <p:cBhvr>
                                        <p:cTn id="10" dur="500"/>
                                        <p:tgtEl>
                                          <p:spTgt spid="15">
                                            <p:txEl>
                                              <p:pRg st="2" end="2"/>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animEffect transition="in" filter="box(in)">
                                      <p:cBhvr>
                                        <p:cTn id="13" dur="500"/>
                                        <p:tgtEl>
                                          <p:spTgt spid="15">
                                            <p:txEl>
                                              <p:pRg st="3" end="3"/>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5">
                                            <p:txEl>
                                              <p:pRg st="4" end="4"/>
                                            </p:txEl>
                                          </p:spTgt>
                                        </p:tgtEl>
                                        <p:attrNameLst>
                                          <p:attrName>style.visibility</p:attrName>
                                        </p:attrNameLst>
                                      </p:cBhvr>
                                      <p:to>
                                        <p:strVal val="visible"/>
                                      </p:to>
                                    </p:set>
                                    <p:animEffect transition="in" filter="box(in)">
                                      <p:cBhvr>
                                        <p:cTn id="16" dur="500"/>
                                        <p:tgtEl>
                                          <p:spTgt spid="15">
                                            <p:txEl>
                                              <p:pRg st="4" end="4"/>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animEffect transition="in" filter="box(in)">
                                      <p:cBhvr>
                                        <p:cTn id="19" dur="500"/>
                                        <p:tgtEl>
                                          <p:spTgt spid="15">
                                            <p:txEl>
                                              <p:pRg st="5" end="5"/>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box(in)">
                                      <p:cBhvr>
                                        <p:cTn id="22" dur="500"/>
                                        <p:tgtEl>
                                          <p:spTgt spid="15">
                                            <p:txEl>
                                              <p:pRg st="6" end="6"/>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animEffect transition="in" filter="box(in)">
                                      <p:cBhvr>
                                        <p:cTn id="25" dur="500"/>
                                        <p:tgtEl>
                                          <p:spTgt spid="15">
                                            <p:txEl>
                                              <p:pRg st="9" end="9"/>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box(in)">
                                      <p:cBhvr>
                                        <p:cTn id="35" dur="500"/>
                                        <p:tgtEl>
                                          <p:spTgt spid="15">
                                            <p:txEl>
                                              <p:pRg st="2" end="2"/>
                                            </p:txEl>
                                          </p:spTgt>
                                        </p:tgtEl>
                                      </p:cBhvr>
                                    </p:animEffect>
                                  </p:childTnLst>
                                </p:cTn>
                              </p:par>
                              <p:par>
                                <p:cTn id="36" presetID="4" presetClass="entr" presetSubtype="16" fill="hold" nodeType="withEffect">
                                  <p:stCondLst>
                                    <p:cond delay="0"/>
                                  </p:stCondLst>
                                  <p:childTnLst>
                                    <p:set>
                                      <p:cBhvr>
                                        <p:cTn id="37" dur="1" fill="hold">
                                          <p:stCondLst>
                                            <p:cond delay="0"/>
                                          </p:stCondLst>
                                        </p:cTn>
                                        <p:tgtEl>
                                          <p:spTgt spid="15">
                                            <p:txEl>
                                              <p:pRg st="3" end="3"/>
                                            </p:txEl>
                                          </p:spTgt>
                                        </p:tgtEl>
                                        <p:attrNameLst>
                                          <p:attrName>style.visibility</p:attrName>
                                        </p:attrNameLst>
                                      </p:cBhvr>
                                      <p:to>
                                        <p:strVal val="visible"/>
                                      </p:to>
                                    </p:set>
                                    <p:animEffect transition="in" filter="box(in)">
                                      <p:cBhvr>
                                        <p:cTn id="38" dur="500"/>
                                        <p:tgtEl>
                                          <p:spTgt spid="15">
                                            <p:txEl>
                                              <p:pRg st="3" end="3"/>
                                            </p:txEl>
                                          </p:spTgt>
                                        </p:tgtEl>
                                      </p:cBhvr>
                                    </p:animEffect>
                                  </p:childTnLst>
                                </p:cTn>
                              </p:par>
                              <p:par>
                                <p:cTn id="39" presetID="4" presetClass="entr" presetSubtype="16" fill="hold" nodeType="withEffect">
                                  <p:stCondLst>
                                    <p:cond delay="0"/>
                                  </p:stCondLst>
                                  <p:childTnLst>
                                    <p:set>
                                      <p:cBhvr>
                                        <p:cTn id="40" dur="1" fill="hold">
                                          <p:stCondLst>
                                            <p:cond delay="0"/>
                                          </p:stCondLst>
                                        </p:cTn>
                                        <p:tgtEl>
                                          <p:spTgt spid="15">
                                            <p:txEl>
                                              <p:pRg st="4" end="4"/>
                                            </p:txEl>
                                          </p:spTgt>
                                        </p:tgtEl>
                                        <p:attrNameLst>
                                          <p:attrName>style.visibility</p:attrName>
                                        </p:attrNameLst>
                                      </p:cBhvr>
                                      <p:to>
                                        <p:strVal val="visible"/>
                                      </p:to>
                                    </p:set>
                                    <p:animEffect transition="in" filter="box(in)">
                                      <p:cBhvr>
                                        <p:cTn id="41" dur="500"/>
                                        <p:tgtEl>
                                          <p:spTgt spid="15">
                                            <p:txEl>
                                              <p:pRg st="4" end="4"/>
                                            </p:txEl>
                                          </p:spTgt>
                                        </p:tgtEl>
                                      </p:cBhvr>
                                    </p:animEffect>
                                  </p:childTnLst>
                                </p:cTn>
                              </p:par>
                              <p:par>
                                <p:cTn id="42" presetID="4" presetClass="entr" presetSubtype="16" fill="hold" nodeType="withEffect">
                                  <p:stCondLst>
                                    <p:cond delay="0"/>
                                  </p:stCondLst>
                                  <p:childTnLst>
                                    <p:set>
                                      <p:cBhvr>
                                        <p:cTn id="43" dur="1" fill="hold">
                                          <p:stCondLst>
                                            <p:cond delay="0"/>
                                          </p:stCondLst>
                                        </p:cTn>
                                        <p:tgtEl>
                                          <p:spTgt spid="15">
                                            <p:txEl>
                                              <p:pRg st="5" end="5"/>
                                            </p:txEl>
                                          </p:spTgt>
                                        </p:tgtEl>
                                        <p:attrNameLst>
                                          <p:attrName>style.visibility</p:attrName>
                                        </p:attrNameLst>
                                      </p:cBhvr>
                                      <p:to>
                                        <p:strVal val="visible"/>
                                      </p:to>
                                    </p:set>
                                    <p:animEffect transition="in" filter="box(in)">
                                      <p:cBhvr>
                                        <p:cTn id="44" dur="500"/>
                                        <p:tgtEl>
                                          <p:spTgt spid="15">
                                            <p:txEl>
                                              <p:pRg st="5" end="5"/>
                                            </p:txEl>
                                          </p:spTgt>
                                        </p:tgtEl>
                                      </p:cBhvr>
                                    </p:animEffect>
                                  </p:childTnLst>
                                </p:cTn>
                              </p:par>
                              <p:par>
                                <p:cTn id="45" presetID="4" presetClass="entr" presetSubtype="16" fill="hold" nodeType="withEffect">
                                  <p:stCondLst>
                                    <p:cond delay="0"/>
                                  </p:stCondLst>
                                  <p:childTnLst>
                                    <p:set>
                                      <p:cBhvr>
                                        <p:cTn id="46" dur="1" fill="hold">
                                          <p:stCondLst>
                                            <p:cond delay="0"/>
                                          </p:stCondLst>
                                        </p:cTn>
                                        <p:tgtEl>
                                          <p:spTgt spid="15">
                                            <p:txEl>
                                              <p:pRg st="6" end="6"/>
                                            </p:txEl>
                                          </p:spTgt>
                                        </p:tgtEl>
                                        <p:attrNameLst>
                                          <p:attrName>style.visibility</p:attrName>
                                        </p:attrNameLst>
                                      </p:cBhvr>
                                      <p:to>
                                        <p:strVal val="visible"/>
                                      </p:to>
                                    </p:set>
                                    <p:animEffect transition="in" filter="box(in)">
                                      <p:cBhvr>
                                        <p:cTn id="47"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10</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577D1BC8-1EDF-101E-2160-89DA36C5E7A2}"/>
              </a:ext>
            </a:extLst>
          </p:cNvPr>
          <p:cNvPicPr>
            <a:picLocks noChangeAspect="1"/>
          </p:cNvPicPr>
          <p:nvPr/>
        </p:nvPicPr>
        <p:blipFill>
          <a:blip r:embed="rId2"/>
          <a:stretch>
            <a:fillRect/>
          </a:stretch>
        </p:blipFill>
        <p:spPr>
          <a:xfrm>
            <a:off x="1079942" y="2261244"/>
            <a:ext cx="10007158" cy="3502325"/>
          </a:xfrm>
          <a:prstGeom prst="rect">
            <a:avLst/>
          </a:prstGeom>
        </p:spPr>
      </p:pic>
    </p:spTree>
    <p:extLst>
      <p:ext uri="{BB962C8B-B14F-4D97-AF65-F5344CB8AC3E}">
        <p14:creationId xmlns:p14="http://schemas.microsoft.com/office/powerpoint/2010/main" val="39436787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11</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210EFC07-3209-71F8-31A6-A84B9E58A6F3}"/>
              </a:ext>
            </a:extLst>
          </p:cNvPr>
          <p:cNvPicPr>
            <a:picLocks noChangeAspect="1"/>
          </p:cNvPicPr>
          <p:nvPr/>
        </p:nvPicPr>
        <p:blipFill>
          <a:blip r:embed="rId2"/>
          <a:stretch>
            <a:fillRect/>
          </a:stretch>
        </p:blipFill>
        <p:spPr>
          <a:xfrm>
            <a:off x="1581150" y="2173293"/>
            <a:ext cx="9172575" cy="3398737"/>
          </a:xfrm>
          <a:prstGeom prst="rect">
            <a:avLst/>
          </a:prstGeom>
        </p:spPr>
      </p:pic>
    </p:spTree>
    <p:extLst>
      <p:ext uri="{BB962C8B-B14F-4D97-AF65-F5344CB8AC3E}">
        <p14:creationId xmlns:p14="http://schemas.microsoft.com/office/powerpoint/2010/main" val="136297094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12</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CLIMATE CHANGE</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86691" y="1645666"/>
            <a:ext cx="5867400" cy="4414786"/>
          </a:xfrm>
        </p:spPr>
        <p:txBody>
          <a:bodyPr/>
          <a:lstStyle/>
          <a:p>
            <a:pPr algn="just">
              <a:buFont typeface="Arial"/>
              <a:buNone/>
            </a:pPr>
            <a:r>
              <a:rPr lang="en-IN" sz="2800" dirty="0"/>
              <a:t>    </a:t>
            </a:r>
            <a:endParaRPr lang="en-IN" sz="1600" dirty="0">
              <a:latin typeface="Casper"/>
            </a:endParaRPr>
          </a:p>
          <a:p>
            <a:pPr algn="just">
              <a:buFont typeface="Arial"/>
              <a:buNone/>
            </a:pPr>
            <a:endParaRPr lang="en-IN"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Short-term or long-term alteration of the statistical properties of a climate system. Such a change can be temporary or permanent. It can occur regionally or globally</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United Nations Framework Convention on Climate Change defines this as "a change of climate which is attributed directly or indirectly to human activity that alters the composition of the global atmosphere and which is in addition to natural climate variability Observed over comparable time periods." </a:t>
            </a:r>
          </a:p>
        </p:txBody>
      </p:sp>
      <p:sp>
        <p:nvSpPr>
          <p:cNvPr id="13" name="Date Placeholder 7"/>
          <p:cNvSpPr txBox="1"/>
          <p:nvPr/>
        </p:nvSpPr>
        <p:spPr bwMode="auto">
          <a:xfrm>
            <a:off x="4254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fld id="{B3458FDF-425A-41AB-B2B5-00849DB66A50}" type="datetime1">
              <a:rPr kumimoji="0" lang="en-IN" sz="1400" b="1" i="0" u="none" strike="noStrike" kern="1200" cap="none" spc="0" normalizeH="0" baseline="0" noProof="0" smtClean="0">
                <a:ln>
                  <a:noFill/>
                </a:ln>
                <a:solidFill>
                  <a:schemeClr val="bg1"/>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ct val="0"/>
                </a:spcBef>
                <a:spcAft>
                  <a:spcPct val="0"/>
                </a:spcAft>
                <a:buClrTx/>
                <a:buSzTx/>
                <a:buFontTx/>
                <a:buNone/>
                <a:defRPr/>
              </a:pPr>
              <a:t>24-11-2023</a:t>
            </a:fld>
            <a:endParaRPr kumimoji="0" lang="en-IN" sz="12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778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6158" y="2367264"/>
            <a:ext cx="3602180" cy="3271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549169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CAUSES OF CLIMATE CHANGE</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99410" y="1948721"/>
            <a:ext cx="6539615" cy="4414786"/>
          </a:xfrm>
        </p:spPr>
        <p:txBody>
          <a:bodyPr>
            <a:normAutofit lnSpcReduction="10000"/>
          </a:bodyPr>
          <a:lstStyle/>
          <a:p>
            <a:pPr algn="just">
              <a:buFont typeface="Wingdings" panose="05000000000000000000" pitchFamily="2" charset="2"/>
              <a:buChar char="ü"/>
            </a:pPr>
            <a:r>
              <a:rPr lang="en-US" sz="1600" b="1" i="0" dirty="0">
                <a:effectLst/>
                <a:latin typeface="Times New Roman" panose="02020603050405020304" pitchFamily="18" charset="0"/>
                <a:cs typeface="Times New Roman" panose="02020603050405020304" pitchFamily="18" charset="0"/>
              </a:rPr>
              <a:t>Burning Fossil Fuels:</a:t>
            </a:r>
            <a:r>
              <a:rPr lang="en-US" sz="1600" b="0" i="0" dirty="0">
                <a:effectLst/>
                <a:latin typeface="Times New Roman" panose="02020603050405020304" pitchFamily="18" charset="0"/>
                <a:cs typeface="Times New Roman" panose="02020603050405020304" pitchFamily="18" charset="0"/>
              </a:rPr>
              <a:t> The combustion of fossil fuels like coal, oil, and natural gas for energy production, transportation, and industrial processes releases large amounts of carbon dioxide (CO2) and other greenhouse gases into the atmosphere. These gases accumulate and create a "blanket" effect, trapping heat and causing the Earth's temperature to rise.</a:t>
            </a:r>
          </a:p>
          <a:p>
            <a:pPr algn="just">
              <a:buFont typeface="Wingdings" panose="05000000000000000000" pitchFamily="2" charset="2"/>
              <a:buChar char="ü"/>
            </a:pPr>
            <a:r>
              <a:rPr lang="en-US" sz="1600" b="1" i="0" dirty="0">
                <a:effectLst/>
                <a:latin typeface="Times New Roman" panose="02020603050405020304" pitchFamily="18" charset="0"/>
                <a:cs typeface="Times New Roman" panose="02020603050405020304" pitchFamily="18" charset="0"/>
              </a:rPr>
              <a:t>Deforestation:</a:t>
            </a:r>
            <a:r>
              <a:rPr lang="en-US" sz="1600" b="0" i="0" dirty="0">
                <a:effectLst/>
                <a:latin typeface="Times New Roman" panose="02020603050405020304" pitchFamily="18" charset="0"/>
                <a:cs typeface="Times New Roman" panose="02020603050405020304" pitchFamily="18" charset="0"/>
              </a:rPr>
              <a:t> Clearing forests, especially tropical rainforests, reduces the planet's capacity to absorb CO2 through photosynthesis. Deforestation also releases carbon stored in trees and disrupts natural carbon and moisture cycles.</a:t>
            </a:r>
          </a:p>
          <a:p>
            <a:pPr algn="just">
              <a:buFont typeface="Wingdings" panose="05000000000000000000" pitchFamily="2" charset="2"/>
              <a:buChar char="ü"/>
            </a:pPr>
            <a:r>
              <a:rPr lang="en-US" sz="1600" b="1" i="0" dirty="0">
                <a:effectLst/>
                <a:latin typeface="Times New Roman" panose="02020603050405020304" pitchFamily="18" charset="0"/>
                <a:cs typeface="Times New Roman" panose="02020603050405020304" pitchFamily="18" charset="0"/>
              </a:rPr>
              <a:t>Industrial Processes:</a:t>
            </a:r>
            <a:r>
              <a:rPr lang="en-US" sz="1600" b="0" i="0" dirty="0">
                <a:effectLst/>
                <a:latin typeface="Times New Roman" panose="02020603050405020304" pitchFamily="18" charset="0"/>
                <a:cs typeface="Times New Roman" panose="02020603050405020304" pitchFamily="18" charset="0"/>
              </a:rPr>
              <a:t> Various industries release greenhouse gases, such as methane (CH4) and nitrous oxide (N2O), as byproducts of manufacturing and chemical reactions. For example, cement production releases significant amounts of CO2.</a:t>
            </a:r>
          </a:p>
          <a:p>
            <a:pPr algn="just">
              <a:buFont typeface="Wingdings" panose="05000000000000000000" pitchFamily="2" charset="2"/>
              <a:buChar char="ü"/>
            </a:pPr>
            <a:r>
              <a:rPr lang="en-US" sz="1600" b="1" i="0" dirty="0">
                <a:effectLst/>
                <a:latin typeface="Times New Roman" panose="02020603050405020304" pitchFamily="18" charset="0"/>
                <a:cs typeface="Times New Roman" panose="02020603050405020304" pitchFamily="18" charset="0"/>
              </a:rPr>
              <a:t>Agriculture:</a:t>
            </a:r>
            <a:r>
              <a:rPr lang="en-US" sz="1600" b="0" i="0" dirty="0">
                <a:effectLst/>
                <a:latin typeface="Times New Roman" panose="02020603050405020304" pitchFamily="18" charset="0"/>
                <a:cs typeface="Times New Roman" panose="02020603050405020304" pitchFamily="18" charset="0"/>
              </a:rPr>
              <a:t> Agricultural activities contribute to climate change through emissions of methane (from livestock digestion and manure management) and nitrous oxide (from fertilizer use and soil management practices).</a:t>
            </a:r>
          </a:p>
          <a:p>
            <a:pPr algn="just">
              <a:buFont typeface="Wingdings" panose="05000000000000000000" pitchFamily="2" charset="2"/>
              <a:buChar char="ü"/>
            </a:pPr>
            <a:r>
              <a:rPr lang="en-US" sz="1600" b="1" i="0" dirty="0">
                <a:effectLst/>
                <a:latin typeface="Times New Roman" panose="02020603050405020304" pitchFamily="18" charset="0"/>
                <a:cs typeface="Times New Roman" panose="02020603050405020304" pitchFamily="18" charset="0"/>
              </a:rPr>
              <a:t>Waste Management:</a:t>
            </a:r>
            <a:r>
              <a:rPr lang="en-US" sz="1600" b="0" i="0" dirty="0">
                <a:effectLst/>
                <a:latin typeface="Times New Roman" panose="02020603050405020304" pitchFamily="18" charset="0"/>
                <a:cs typeface="Times New Roman" panose="02020603050405020304" pitchFamily="18" charset="0"/>
              </a:rPr>
              <a:t> The decomposition of organic waste in landfills produces methane emissions, a potent greenhouse gas.</a:t>
            </a:r>
          </a:p>
          <a:p>
            <a:pPr marL="457200" lvl="1" indent="0">
              <a:buNone/>
            </a:pPr>
            <a:endParaRPr lang="en-US" sz="1600" dirty="0">
              <a:latin typeface="Times New Roman" panose="02020603050405020304" pitchFamily="18" charset="0"/>
              <a:cs typeface="Times New Roman" panose="02020603050405020304" pitchFamily="18" charset="0"/>
            </a:endParaRPr>
          </a:p>
          <a:p>
            <a:pPr>
              <a:buFont typeface="Arial"/>
              <a:buNone/>
            </a:pPr>
            <a:endParaRPr lang="en-IN" sz="1600" b="1" dirty="0">
              <a:solidFill>
                <a:srgbClr val="C00000"/>
              </a:solidFill>
              <a:latin typeface="Times New Roman" panose="02020603050405020304" pitchFamily="18" charset="0"/>
              <a:cs typeface="Times New Roman" panose="02020603050405020304" pitchFamily="18" charset="0"/>
            </a:endParaRPr>
          </a:p>
        </p:txBody>
      </p:sp>
      <p:sp>
        <p:nvSpPr>
          <p:cNvPr id="13" name="Date Placeholder 7"/>
          <p:cNvSpPr txBox="1"/>
          <p:nvPr/>
        </p:nvSpPr>
        <p:spPr bwMode="auto">
          <a:xfrm>
            <a:off x="4254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fld id="{B3458FDF-425A-41AB-B2B5-00849DB66A50}" type="datetime1">
              <a:rPr kumimoji="0" lang="en-IN" sz="1400" b="1" i="0" u="none" strike="noStrike" kern="1200" cap="none" spc="0" normalizeH="0" baseline="0" noProof="0" smtClean="0">
                <a:ln>
                  <a:noFill/>
                </a:ln>
                <a:solidFill>
                  <a:schemeClr val="bg1"/>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ct val="0"/>
                </a:spcBef>
                <a:spcAft>
                  <a:spcPct val="0"/>
                </a:spcAft>
                <a:buClrTx/>
                <a:buSzTx/>
                <a:buFontTx/>
                <a:buNone/>
                <a:defRPr/>
              </a:pPr>
              <a:t>24-11-2023</a:t>
            </a:fld>
            <a:endParaRPr kumimoji="0" lang="en-IN" sz="12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5391" y="2305050"/>
            <a:ext cx="3203133" cy="35104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599779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14</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IN" sz="4400" b="1" dirty="0">
                <a:latin typeface="Casper Bold"/>
                <a:cs typeface="Times New Roman" pitchFamily="18" charset="0"/>
              </a:rPr>
              <a:t>EFFECTS OF CLIMATE CHANGE</a:t>
            </a: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99410" y="1948720"/>
            <a:ext cx="10223292" cy="4909279"/>
          </a:xfrm>
        </p:spPr>
        <p:txBody>
          <a:bodyPr>
            <a:normAutofit/>
          </a:bodyPr>
          <a:lstStyle/>
          <a:p>
            <a:pPr algn="just">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rPr>
              <a:t>Continued Temperature Rise:</a:t>
            </a:r>
            <a:r>
              <a:rPr lang="en-US" sz="1800" b="0" i="0" dirty="0">
                <a:effectLst/>
                <a:latin typeface="Times New Roman" panose="02020603050405020304" pitchFamily="18" charset="0"/>
                <a:cs typeface="Times New Roman" panose="02020603050405020304" pitchFamily="18" charset="0"/>
              </a:rPr>
              <a:t> Without significant efforts to mitigate greenhouse gas emissions, global temperatures will continue to rise, resulting in more frequent and severe heatwaves, altered precipitation patterns, and shifts in ecosystems.</a:t>
            </a:r>
          </a:p>
          <a:p>
            <a:pPr algn="just">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rPr>
              <a:t>Sea Level Rise:</a:t>
            </a:r>
            <a:r>
              <a:rPr lang="en-US" sz="1800" b="0" i="0" dirty="0">
                <a:effectLst/>
                <a:latin typeface="Times New Roman" panose="02020603050405020304" pitchFamily="18" charset="0"/>
                <a:cs typeface="Times New Roman" panose="02020603050405020304" pitchFamily="18" charset="0"/>
              </a:rPr>
              <a:t> Melting glaciers and ice sheets will contribute to rising sea levels, leading to increased coastal erosion, flooding, and the displacement of coastal communities. Low-lying areas and islands are particularly vulnerable.</a:t>
            </a:r>
          </a:p>
          <a:p>
            <a:pPr algn="just">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rPr>
              <a:t>Extreme Weather Events:</a:t>
            </a:r>
            <a:r>
              <a:rPr lang="en-US" sz="1800" b="0" i="0" dirty="0">
                <a:effectLst/>
                <a:latin typeface="Times New Roman" panose="02020603050405020304" pitchFamily="18" charset="0"/>
                <a:cs typeface="Times New Roman" panose="02020603050405020304" pitchFamily="18" charset="0"/>
              </a:rPr>
              <a:t> More intense storms can cause widespread damage to infrastructure, agriculture, and communities. Heavy rainfall events may lead to increased flooding and landslides.</a:t>
            </a:r>
          </a:p>
          <a:p>
            <a:pPr algn="just">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rPr>
              <a:t>Biodiversity Loss:</a:t>
            </a:r>
            <a:r>
              <a:rPr lang="en-US" sz="1800" b="0" i="0" dirty="0">
                <a:effectLst/>
                <a:latin typeface="Times New Roman" panose="02020603050405020304" pitchFamily="18" charset="0"/>
                <a:cs typeface="Times New Roman" panose="02020603050405020304" pitchFamily="18" charset="0"/>
              </a:rPr>
              <a:t> Changes in habitats and climate conditions may lead to species extinctions and shifts in ecosystems. Loss of biodiversity can disrupt ecosystems' ability to provide essential services and resources.</a:t>
            </a:r>
          </a:p>
          <a:p>
            <a:pPr algn="just">
              <a:buFont typeface="Wingdings" panose="05000000000000000000" pitchFamily="2" charset="2"/>
              <a:buChar char="ü"/>
            </a:pPr>
            <a:r>
              <a:rPr lang="en-US" sz="1800" b="1" i="0" dirty="0">
                <a:effectLst/>
                <a:latin typeface="Times New Roman" panose="02020603050405020304" pitchFamily="18" charset="0"/>
                <a:cs typeface="Times New Roman" panose="02020603050405020304" pitchFamily="18" charset="0"/>
              </a:rPr>
              <a:t>Food and Water Insecurity:</a:t>
            </a:r>
            <a:r>
              <a:rPr lang="en-US" sz="1800" b="0" i="0" dirty="0">
                <a:effectLst/>
                <a:latin typeface="Times New Roman" panose="02020603050405020304" pitchFamily="18" charset="0"/>
                <a:cs typeface="Times New Roman" panose="02020603050405020304" pitchFamily="18" charset="0"/>
              </a:rPr>
              <a:t> Crop failures, altered growing seasons, and changing precipitation patterns could threaten global food production. Water scarcity may impact agriculture, drinking water supplies, and sanitation.</a:t>
            </a:r>
          </a:p>
          <a:p>
            <a:pPr marL="457200" lvl="1" indent="0">
              <a:buNone/>
            </a:pPr>
            <a:endParaRPr lang="en-US" sz="1600" dirty="0">
              <a:latin typeface="Casper"/>
            </a:endParaRPr>
          </a:p>
          <a:p>
            <a:pPr>
              <a:buFont typeface="Arial"/>
              <a:buNone/>
            </a:pPr>
            <a:endParaRPr lang="en-IN" sz="1600" b="1" dirty="0">
              <a:solidFill>
                <a:srgbClr val="C00000"/>
              </a:solidFill>
              <a:latin typeface="Casper"/>
            </a:endParaRPr>
          </a:p>
        </p:txBody>
      </p:sp>
      <p:sp>
        <p:nvSpPr>
          <p:cNvPr id="13" name="Date Placeholder 7"/>
          <p:cNvSpPr txBox="1"/>
          <p:nvPr/>
        </p:nvSpPr>
        <p:spPr bwMode="auto">
          <a:xfrm>
            <a:off x="4254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fld id="{B3458FDF-425A-41AB-B2B5-00849DB66A50}" type="datetime1">
              <a:rPr kumimoji="0" lang="en-IN" sz="1400" b="1" i="0" u="none" strike="noStrike" kern="1200" cap="none" spc="0" normalizeH="0" baseline="0" noProof="0" smtClean="0">
                <a:ln>
                  <a:noFill/>
                </a:ln>
                <a:solidFill>
                  <a:schemeClr val="bg1"/>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ct val="0"/>
                </a:spcBef>
                <a:spcAft>
                  <a:spcPct val="0"/>
                </a:spcAft>
                <a:buClrTx/>
                <a:buSzTx/>
                <a:buFontTx/>
                <a:buNone/>
                <a:defRPr/>
              </a:pPr>
              <a:t>24-11-2023</a:t>
            </a:fld>
            <a:endParaRPr kumimoji="0" lang="en-IN" sz="12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21283582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15</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IN" sz="4400" b="1" dirty="0">
                <a:latin typeface="Casper Bold"/>
                <a:cs typeface="Times New Roman" pitchFamily="18" charset="0"/>
              </a:rPr>
              <a:t>CONTROL OF CLIMATE CHANGE</a:t>
            </a: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99410" y="1948721"/>
            <a:ext cx="10223292" cy="4414786"/>
          </a:xfrm>
        </p:spPr>
        <p:txBody>
          <a:bodyPr>
            <a:normAutofit/>
          </a:bodyPr>
          <a:lstStyle/>
          <a:p>
            <a:pPr algn="just"/>
            <a:r>
              <a:rPr lang="en-US" sz="1800" dirty="0">
                <a:latin typeface="Times New Roman" panose="02020603050405020304" pitchFamily="18" charset="0"/>
                <a:cs typeface="Times New Roman" panose="02020603050405020304" pitchFamily="18" charset="0"/>
              </a:rPr>
              <a:t>Use of carbon-emitting fuel consumption should be minimized. Instead substitute energy sources such as solar power, wind force; hydro-electricity should be used.</a:t>
            </a:r>
          </a:p>
          <a:p>
            <a:pPr algn="just"/>
            <a:r>
              <a:rPr lang="en-US" sz="1800" dirty="0">
                <a:latin typeface="Times New Roman" panose="02020603050405020304" pitchFamily="18" charset="0"/>
                <a:cs typeface="Times New Roman" panose="02020603050405020304" pitchFamily="18" charset="0"/>
              </a:rPr>
              <a:t>Transportation causes greenhouse gas emissions, so walk, cycle or take transit whenever you can. If can't go car-free, try carpooling or car sharing, and use the smallest, most fuel-efficient vehicle possible.</a:t>
            </a:r>
          </a:p>
          <a:p>
            <a:pPr algn="just"/>
            <a:r>
              <a:rPr lang="en-US" sz="1800" dirty="0">
                <a:latin typeface="Times New Roman" panose="02020603050405020304" pitchFamily="18" charset="0"/>
                <a:cs typeface="Times New Roman" panose="02020603050405020304" pitchFamily="18" charset="0"/>
              </a:rPr>
              <a:t>Plant maximum number of trees as they release oxygen and absorb CO2 present in the atmosphere and reduce the amount of CO2 present in the air.</a:t>
            </a:r>
          </a:p>
          <a:p>
            <a:pPr algn="just"/>
            <a:r>
              <a:rPr lang="en-US" sz="1800" dirty="0">
                <a:latin typeface="Times New Roman" panose="02020603050405020304" pitchFamily="18" charset="0"/>
                <a:cs typeface="Times New Roman" panose="02020603050405020304" pitchFamily="18" charset="0"/>
              </a:rPr>
              <a:t>Switch off unwanted electric equipment immediately. Or do not use them if not necessary. Replace the old ones with energy-efficient lighting. Go for an energy-saving appliances.</a:t>
            </a:r>
          </a:p>
          <a:p>
            <a:pPr marL="457200" lvl="1" indent="0">
              <a:buNone/>
            </a:pPr>
            <a:endParaRPr lang="en-US" sz="1600" dirty="0">
              <a:latin typeface="Casper"/>
            </a:endParaRPr>
          </a:p>
          <a:p>
            <a:pPr>
              <a:buFont typeface="Arial"/>
              <a:buNone/>
            </a:pPr>
            <a:endParaRPr lang="en-IN" sz="1600" b="1" dirty="0">
              <a:solidFill>
                <a:srgbClr val="C00000"/>
              </a:solidFill>
              <a:latin typeface="Casper"/>
            </a:endParaRPr>
          </a:p>
        </p:txBody>
      </p:sp>
      <p:sp>
        <p:nvSpPr>
          <p:cNvPr id="13" name="Date Placeholder 7"/>
          <p:cNvSpPr txBox="1"/>
          <p:nvPr/>
        </p:nvSpPr>
        <p:spPr bwMode="auto">
          <a:xfrm>
            <a:off x="4254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fld id="{B3458FDF-425A-41AB-B2B5-00849DB66A50}" type="datetime1">
              <a:rPr kumimoji="0" lang="en-IN" sz="1400" b="1" i="0" u="none" strike="noStrike" kern="1200" cap="none" spc="0" normalizeH="0" baseline="0" noProof="0" smtClean="0">
                <a:ln>
                  <a:noFill/>
                </a:ln>
                <a:solidFill>
                  <a:schemeClr val="bg1"/>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ct val="0"/>
                </a:spcBef>
                <a:spcAft>
                  <a:spcPct val="0"/>
                </a:spcAft>
                <a:buClrTx/>
                <a:buSzTx/>
                <a:buFontTx/>
                <a:buNone/>
                <a:defRPr/>
              </a:pPr>
              <a:t>24-11-2023</a:t>
            </a:fld>
            <a:endParaRPr kumimoji="0" lang="en-IN" sz="12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2" name="Picture 1">
            <a:extLst>
              <a:ext uri="{FF2B5EF4-FFF2-40B4-BE49-F238E27FC236}">
                <a16:creationId xmlns:a16="http://schemas.microsoft.com/office/drawing/2014/main" id="{7C462A55-B8BA-E375-8A9A-688E1EA74848}"/>
              </a:ext>
            </a:extLst>
          </p:cNvPr>
          <p:cNvPicPr>
            <a:picLocks noChangeAspect="1"/>
          </p:cNvPicPr>
          <p:nvPr/>
        </p:nvPicPr>
        <p:blipFill>
          <a:blip r:embed="rId2"/>
          <a:stretch>
            <a:fillRect/>
          </a:stretch>
        </p:blipFill>
        <p:spPr>
          <a:xfrm>
            <a:off x="4941559" y="4501474"/>
            <a:ext cx="5986791" cy="1516934"/>
          </a:xfrm>
          <a:prstGeom prst="rect">
            <a:avLst/>
          </a:prstGeom>
        </p:spPr>
      </p:pic>
    </p:spTree>
    <p:extLst>
      <p:ext uri="{BB962C8B-B14F-4D97-AF65-F5344CB8AC3E}">
        <p14:creationId xmlns:p14="http://schemas.microsoft.com/office/powerpoint/2010/main" val="366031252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16</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rPr>
              <a:t>OZONE LAYER DEPLETION</a:t>
            </a:r>
          </a:p>
        </p:txBody>
      </p:sp>
      <p:sp>
        <p:nvSpPr>
          <p:cNvPr id="8" name="Rectangle 7"/>
          <p:cNvSpPr/>
          <p:nvPr/>
        </p:nvSpPr>
        <p:spPr>
          <a:xfrm>
            <a:off x="886691" y="1958403"/>
            <a:ext cx="5790334" cy="4078039"/>
          </a:xfrm>
          <a:prstGeom prst="rect">
            <a:avLst/>
          </a:prstGeom>
        </p:spPr>
        <p:txBody>
          <a:bodyPr wrap="square">
            <a:spAutoFit/>
          </a:bodyPr>
          <a:lstStyle/>
          <a:p>
            <a:pPr marL="285750" indent="-285750" algn="just">
              <a:lnSpc>
                <a:spcPct val="150000"/>
              </a:lnSpc>
              <a:buFont typeface="Wingdings" panose="05000000000000000000" pitchFamily="2" charset="2"/>
              <a:buChar char="q"/>
              <a:defRPr/>
            </a:pPr>
            <a:r>
              <a:rPr lang="en-US" dirty="0">
                <a:latin typeface="Times New Roman" panose="02020603050405020304" pitchFamily="18" charset="0"/>
                <a:cs typeface="Times New Roman" panose="02020603050405020304" pitchFamily="18" charset="0"/>
              </a:rPr>
              <a:t>Ozone layer depletion refers to the thinning of the ozone layer in Earth's stratosphere. </a:t>
            </a:r>
          </a:p>
          <a:p>
            <a:pPr marL="285750" indent="-285750" algn="just">
              <a:lnSpc>
                <a:spcPct val="150000"/>
              </a:lnSpc>
              <a:buFont typeface="Wingdings" panose="05000000000000000000" pitchFamily="2" charset="2"/>
              <a:buChar char="q"/>
              <a:defRPr/>
            </a:pPr>
            <a:r>
              <a:rPr lang="en-US" dirty="0">
                <a:latin typeface="Times New Roman" panose="02020603050405020304" pitchFamily="18" charset="0"/>
                <a:cs typeface="Times New Roman" panose="02020603050405020304" pitchFamily="18" charset="0"/>
              </a:rPr>
              <a:t>The ozone layer plays a crucial role in protecting life on Earth by absorbing the majority of the sun's harmful ultraviolet (UV) radiation. </a:t>
            </a:r>
          </a:p>
          <a:p>
            <a:pPr marL="285750" indent="-285750" algn="just">
              <a:lnSpc>
                <a:spcPct val="150000"/>
              </a:lnSpc>
              <a:buFont typeface="Wingdings" panose="05000000000000000000" pitchFamily="2" charset="2"/>
              <a:buChar char="q"/>
              <a:defRPr/>
            </a:pPr>
            <a:r>
              <a:rPr lang="en-US" dirty="0">
                <a:latin typeface="Times New Roman" panose="02020603050405020304" pitchFamily="18" charset="0"/>
                <a:cs typeface="Times New Roman" panose="02020603050405020304" pitchFamily="18" charset="0"/>
              </a:rPr>
              <a:t>Ozone depletion is primarily caused by human-made chemicals called ozone-depleting substances (ODS), such as chlorofluorocarbons (CFCs), halons, and other related compounds. </a:t>
            </a:r>
            <a:endParaRPr lang="en-US" b="1" i="1" dirty="0">
              <a:latin typeface="Times New Roman" panose="02020603050405020304" pitchFamily="18" charset="0"/>
              <a:cs typeface="Times New Roman" panose="02020603050405020304" pitchFamily="18" charset="0"/>
            </a:endParaRPr>
          </a:p>
          <a:p>
            <a:pPr algn="just"/>
            <a:endParaRPr lang="en-US" sz="1600" dirty="0">
              <a:latin typeface="Casper"/>
              <a:cs typeface="Arial"/>
            </a:endParaRPr>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514" name="Picture 2" descr="What If The Ozone Layer Fully Disappears? - WorldAtlas"/>
          <p:cNvPicPr>
            <a:picLocks noChangeAspect="1" noChangeArrowheads="1"/>
          </p:cNvPicPr>
          <p:nvPr/>
        </p:nvPicPr>
        <p:blipFill>
          <a:blip r:embed="rId2" cstate="print"/>
          <a:srcRect/>
          <a:stretch>
            <a:fillRect/>
          </a:stretch>
        </p:blipFill>
        <p:spPr bwMode="auto">
          <a:xfrm>
            <a:off x="6916232" y="2053926"/>
            <a:ext cx="4090610" cy="3916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17</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8200" y="360361"/>
            <a:ext cx="10529454" cy="769441"/>
          </a:xfrm>
          <a:prstGeom prst="rect">
            <a:avLst/>
          </a:prstGeom>
        </p:spPr>
        <p:txBody>
          <a:bodyPr wrap="square">
            <a:spAutoFit/>
          </a:bodyPr>
          <a:lstStyle/>
          <a:p>
            <a:pPr algn="ctr"/>
            <a:r>
              <a:rPr lang="en-US" sz="4400" b="1" dirty="0">
                <a:latin typeface="Casper Bold"/>
              </a:rPr>
              <a:t>CONSEQUENCES OF OZONE LAYER DEPLETION</a:t>
            </a:r>
          </a:p>
        </p:txBody>
      </p:sp>
      <p:sp>
        <p:nvSpPr>
          <p:cNvPr id="8" name="Rectangle 7"/>
          <p:cNvSpPr/>
          <p:nvPr/>
        </p:nvSpPr>
        <p:spPr>
          <a:xfrm>
            <a:off x="886691" y="1793511"/>
            <a:ext cx="9801296" cy="4584588"/>
          </a:xfrm>
          <a:prstGeom prst="rect">
            <a:avLst/>
          </a:prstGeom>
        </p:spPr>
        <p:txBody>
          <a:bodyPr wrap="square">
            <a:spAutoFit/>
          </a:bodyPr>
          <a:lstStyle/>
          <a:p>
            <a:pPr>
              <a:lnSpc>
                <a:spcPct val="130000"/>
              </a:lnSpc>
              <a:defRPr/>
            </a:pPr>
            <a:r>
              <a:rPr lang="en-US" sz="1600" b="1" dirty="0">
                <a:solidFill>
                  <a:srgbClr val="C00000"/>
                </a:solidFill>
                <a:latin typeface="Times New Roman" panose="02020603050405020304" pitchFamily="18" charset="0"/>
                <a:cs typeface="Times New Roman" panose="02020603050405020304" pitchFamily="18" charset="0"/>
              </a:rPr>
              <a:t>On human health:-</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Worse sun burn</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More eye cataracts</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More skin cancers </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Immune system suppression</a:t>
            </a:r>
          </a:p>
          <a:p>
            <a:pPr>
              <a:lnSpc>
                <a:spcPct val="130000"/>
              </a:lnSpc>
              <a:defRPr/>
            </a:pPr>
            <a:r>
              <a:rPr lang="en-US" sz="1600" b="1" dirty="0">
                <a:solidFill>
                  <a:srgbClr val="C00000"/>
                </a:solidFill>
                <a:latin typeface="Times New Roman" panose="02020603050405020304" pitchFamily="18" charset="0"/>
                <a:cs typeface="Times New Roman" panose="02020603050405020304" pitchFamily="18" charset="0"/>
              </a:rPr>
              <a:t>On aquatic life:- </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Reduced population of surface phytoplankton's </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Disrupted aquatic food webs from reduced phytoplankton's </a:t>
            </a:r>
          </a:p>
          <a:p>
            <a:pPr marL="688975" indent="-344488">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Reduced sea food supplies</a:t>
            </a:r>
          </a:p>
          <a:p>
            <a:pPr>
              <a:lnSpc>
                <a:spcPct val="130000"/>
              </a:lnSpc>
              <a:defRPr/>
            </a:pPr>
            <a:r>
              <a:rPr lang="en-US" sz="1600" b="1" dirty="0">
                <a:solidFill>
                  <a:srgbClr val="C00000"/>
                </a:solidFill>
                <a:latin typeface="Times New Roman" panose="02020603050405020304" pitchFamily="18" charset="0"/>
                <a:cs typeface="Times New Roman" panose="02020603050405020304" pitchFamily="18" charset="0"/>
              </a:rPr>
              <a:t>On forest &amp; wildlife:-</a:t>
            </a:r>
          </a:p>
          <a:p>
            <a:pPr marL="688975" indent="-393700">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Decreased population of species sensitive to UV radiation</a:t>
            </a:r>
          </a:p>
          <a:p>
            <a:pPr marL="688975" indent="-393700">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Increased diseased animals due to low immune system </a:t>
            </a:r>
          </a:p>
          <a:p>
            <a:pPr marL="688975" indent="-393700">
              <a:lnSpc>
                <a:spcPct val="130000"/>
              </a:lnSpc>
              <a:buFont typeface="Wingdings" pitchFamily="2" charset="2"/>
              <a:buChar char="Ø"/>
              <a:defRPr/>
            </a:pPr>
            <a:r>
              <a:rPr lang="en-US" sz="1600" dirty="0">
                <a:latin typeface="Times New Roman" panose="02020603050405020304" pitchFamily="18" charset="0"/>
                <a:cs typeface="Times New Roman" panose="02020603050405020304" pitchFamily="18" charset="0"/>
              </a:rPr>
              <a:t>Decrease  forest productivity for UV-sensitive tree species</a:t>
            </a:r>
            <a:endParaRPr lang="en-US" sz="1600" b="1" i="1" dirty="0">
              <a:latin typeface="Times New Roman" panose="02020603050405020304" pitchFamily="18" charset="0"/>
              <a:cs typeface="Times New Roman" panose="02020603050405020304" pitchFamily="18" charset="0"/>
            </a:endParaRPr>
          </a:p>
          <a:p>
            <a:pPr algn="just">
              <a:lnSpc>
                <a:spcPct val="150000"/>
              </a:lnSpc>
            </a:pPr>
            <a:endParaRPr lang="en-US" sz="1600" dirty="0">
              <a:cs typeface="Arial"/>
            </a:endParaRPr>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190" y="2239493"/>
            <a:ext cx="4467225" cy="33116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18</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8200" y="360361"/>
            <a:ext cx="10529454" cy="1323439"/>
          </a:xfrm>
          <a:prstGeom prst="rect">
            <a:avLst/>
          </a:prstGeom>
        </p:spPr>
        <p:txBody>
          <a:bodyPr wrap="square">
            <a:spAutoFit/>
          </a:bodyPr>
          <a:lstStyle/>
          <a:p>
            <a:pPr algn="ctr" eaLnBrk="0" hangingPunct="0">
              <a:defRPr/>
            </a:pPr>
            <a:r>
              <a:rPr lang="en-US" sz="4000" b="1" kern="0" dirty="0">
                <a:latin typeface="Casper Bold"/>
                <a:cs typeface="Times New Roman" panose="02020603050405020304" pitchFamily="18" charset="0"/>
              </a:rPr>
              <a:t>MEASURES TO REDUCE OZONE LAYER DEPLETION</a:t>
            </a:r>
            <a:endParaRPr lang="en-IN" sz="4000" b="1" kern="0" dirty="0">
              <a:latin typeface="Casper Bold"/>
              <a:cs typeface="Times New Roman" panose="02020603050405020304" pitchFamily="18" charset="0"/>
            </a:endParaRPr>
          </a:p>
        </p:txBody>
      </p:sp>
      <p:sp>
        <p:nvSpPr>
          <p:cNvPr id="8" name="Rectangle 7"/>
          <p:cNvSpPr/>
          <p:nvPr/>
        </p:nvSpPr>
        <p:spPr>
          <a:xfrm>
            <a:off x="1030528" y="2039579"/>
            <a:ext cx="6017972" cy="3747436"/>
          </a:xfrm>
          <a:prstGeom prst="rect">
            <a:avLst/>
          </a:prstGeom>
        </p:spPr>
        <p:txBody>
          <a:bodyPr wrap="square">
            <a:spAutoFit/>
          </a:bodyPr>
          <a:lstStyle/>
          <a:p>
            <a:pPr marL="285750" indent="-285750" algn="just">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Implement strict regulations and timelines for the phase-out of ODS production and consumption.</a:t>
            </a: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Strengthen and enforce the Montreal Protocol, a global treaty aimed at phasing out the production and consumption of ODS.</a:t>
            </a:r>
          </a:p>
          <a:p>
            <a:pPr marL="285750" indent="-285750" algn="just">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Promote the development and use of alternative substances with lower or no ozone-depleting potential, such as hydrofluorocarbons (HFCs) and natural refrigerants.</a:t>
            </a:r>
          </a:p>
          <a:p>
            <a:pPr marL="285750" indent="-285750" algn="just">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Educate consumers about the importance of choosing products and technologies that are ozone-friendly.</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Provide technical assistance and capacity-building to developing countries to help them comply with regulations.</a:t>
            </a:r>
            <a:endParaRPr lang="en-US" dirty="0">
              <a:latin typeface="Times New Roman" panose="02020603050405020304" pitchFamily="18" charset="0"/>
              <a:cs typeface="Times New Roman" panose="02020603050405020304" pitchFamily="18" charset="0"/>
            </a:endParaRPr>
          </a:p>
          <a:p>
            <a:pPr algn="just">
              <a:lnSpc>
                <a:spcPct val="150000"/>
              </a:lnSpc>
            </a:pPr>
            <a:endParaRPr lang="en-US" sz="1600" dirty="0">
              <a:cs typeface="Arial"/>
            </a:endParaRPr>
          </a:p>
        </p:txBody>
      </p:sp>
      <p:sp>
        <p:nvSpPr>
          <p:cNvPr id="9" name="Rectangle 8"/>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C8927C-9D6F-6AC1-A121-98FE975A1F69}"/>
              </a:ext>
            </a:extLst>
          </p:cNvPr>
          <p:cNvPicPr>
            <a:picLocks noChangeAspect="1"/>
          </p:cNvPicPr>
          <p:nvPr/>
        </p:nvPicPr>
        <p:blipFill>
          <a:blip r:embed="rId2"/>
          <a:stretch>
            <a:fillRect/>
          </a:stretch>
        </p:blipFill>
        <p:spPr>
          <a:xfrm>
            <a:off x="7543031" y="2243137"/>
            <a:ext cx="3086869" cy="3128963"/>
          </a:xfrm>
          <a:prstGeom prst="rect">
            <a:avLst/>
          </a:prstGeom>
        </p:spPr>
      </p:pic>
    </p:spTree>
    <p:extLst>
      <p:ext uri="{BB962C8B-B14F-4D97-AF65-F5344CB8AC3E}">
        <p14:creationId xmlns:p14="http://schemas.microsoft.com/office/powerpoint/2010/main" val="285043897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19</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POPULATION GROWTH</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99410" y="1948721"/>
            <a:ext cx="5867400" cy="4414786"/>
          </a:xfrm>
        </p:spPr>
        <p:txBody>
          <a:bodyPr/>
          <a:lstStyle/>
          <a:p>
            <a:pPr algn="just">
              <a:buFont typeface="Arial"/>
              <a:buNone/>
            </a:pPr>
            <a:r>
              <a:rPr lang="en-IN" sz="2800" dirty="0"/>
              <a:t>    </a:t>
            </a:r>
          </a:p>
          <a:p>
            <a:pPr>
              <a:buFont typeface="Arial"/>
              <a:buNone/>
            </a:pPr>
            <a:endParaRPr lang="en-IN" sz="2800" dirty="0">
              <a:latin typeface="Casper"/>
            </a:endParaRPr>
          </a:p>
          <a:p>
            <a:pPr algn="just"/>
            <a:r>
              <a:rPr lang="en-US" sz="1800" b="1" dirty="0">
                <a:solidFill>
                  <a:srgbClr val="C00000"/>
                </a:solidFill>
                <a:latin typeface="Times New Roman" panose="02020603050405020304" pitchFamily="18" charset="0"/>
                <a:cs typeface="Times New Roman" panose="02020603050405020304" pitchFamily="18" charset="0"/>
              </a:rPr>
              <a:t>Population growth </a:t>
            </a:r>
            <a:r>
              <a:rPr lang="en-US" sz="1800" dirty="0">
                <a:latin typeface="Times New Roman" panose="02020603050405020304" pitchFamily="18" charset="0"/>
                <a:cs typeface="Times New Roman" panose="02020603050405020304" pitchFamily="18" charset="0"/>
              </a:rPr>
              <a:t>is the increase in the number of individuals in a population. To determine whether there has been population growth, the following formula is used: </a:t>
            </a:r>
          </a:p>
          <a:p>
            <a:pPr algn="just"/>
            <a:endParaRPr lang="en-US" sz="1800" b="1"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US" sz="1800" b="1" dirty="0">
                <a:solidFill>
                  <a:srgbClr val="C00000"/>
                </a:solidFill>
                <a:latin typeface="Times New Roman" panose="02020603050405020304" pitchFamily="18" charset="0"/>
                <a:cs typeface="Times New Roman" panose="02020603050405020304" pitchFamily="18" charset="0"/>
              </a:rPr>
              <a:t>(Birth rate + immigration) - (death rate + emigration)</a:t>
            </a: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180" y="2295525"/>
            <a:ext cx="3958340" cy="3467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78135275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a:latin typeface="Casper" panose="02000506000000020004" pitchFamily="2" charset="0"/>
              <a:cs typeface="Arial" panose="020B0604020202020204" pitchFamily="34" charset="0"/>
            </a:endParaRPr>
          </a:p>
          <a:p>
            <a:endParaRPr lang="en-US" sz="240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pPr/>
              <a:t>2</a:t>
            </a:fld>
            <a:endParaRPr lang="en-US"/>
          </a:p>
        </p:txBody>
      </p:sp>
      <p:sp>
        <p:nvSpPr>
          <p:cNvPr id="8" name="Title 7"/>
          <p:cNvSpPr txBox="1">
            <a:spLocks noGrp="1" noChangeArrowheads="1"/>
          </p:cNvSpPr>
          <p:nvPr>
            <p:ph type="title"/>
          </p:nvPr>
        </p:nvSpPr>
        <p:spPr bwMode="auto">
          <a:xfrm>
            <a:off x="444285" y="339050"/>
            <a:ext cx="5567109"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ENVIRONMENTAL POLLUTION AND THEIR EFFECTS</a:t>
            </a:r>
          </a:p>
        </p:txBody>
      </p:sp>
      <p:sp>
        <p:nvSpPr>
          <p:cNvPr id="2" name="Rectangle 1"/>
          <p:cNvSpPr/>
          <p:nvPr/>
        </p:nvSpPr>
        <p:spPr>
          <a:xfrm>
            <a:off x="6011394" y="838200"/>
            <a:ext cx="5151905"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2028744"/>
            <a:ext cx="2374689" cy="461665"/>
          </a:xfrm>
          <a:prstGeom prst="rect">
            <a:avLst/>
          </a:prstGeom>
        </p:spPr>
        <p:txBody>
          <a:bodyPr wrap="none">
            <a:spAutoFit/>
          </a:bodyPr>
          <a:lstStyle/>
          <a:p>
            <a:r>
              <a:rPr lang="en-US" sz="2400" b="1">
                <a:latin typeface="Calibri" pitchFamily="34" charset="0"/>
                <a:cs typeface="Calibri" pitchFamily="34" charset="0"/>
              </a:rPr>
              <a:t>Course Outcome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760" y="1109273"/>
            <a:ext cx="4644512" cy="5036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graphicFrame>
        <p:nvGraphicFramePr>
          <p:cNvPr id="6" name="Table 5">
            <a:extLst>
              <a:ext uri="{FF2B5EF4-FFF2-40B4-BE49-F238E27FC236}">
                <a16:creationId xmlns:a16="http://schemas.microsoft.com/office/drawing/2014/main" id="{029E096C-CEE4-27A1-62EF-872B4FEAF270}"/>
              </a:ext>
            </a:extLst>
          </p:cNvPr>
          <p:cNvGraphicFramePr>
            <a:graphicFrameLocks noGrp="1"/>
          </p:cNvGraphicFramePr>
          <p:nvPr>
            <p:extLst>
              <p:ext uri="{D42A27DB-BD31-4B8C-83A1-F6EECF244321}">
                <p14:modId xmlns:p14="http://schemas.microsoft.com/office/powerpoint/2010/main" val="1730666210"/>
              </p:ext>
            </p:extLst>
          </p:nvPr>
        </p:nvGraphicFramePr>
        <p:xfrm>
          <a:off x="260765" y="2580258"/>
          <a:ext cx="5743626" cy="4075477"/>
        </p:xfrm>
        <a:graphic>
          <a:graphicData uri="http://schemas.openxmlformats.org/drawingml/2006/table">
            <a:tbl>
              <a:tblPr firstRow="1" firstCol="1" bandRow="1">
                <a:tableStyleId>{5940675A-B579-460E-94D1-54222C63F5DA}</a:tableStyleId>
              </a:tblPr>
              <a:tblGrid>
                <a:gridCol w="833718">
                  <a:extLst>
                    <a:ext uri="{9D8B030D-6E8A-4147-A177-3AD203B41FA5}">
                      <a16:colId xmlns:a16="http://schemas.microsoft.com/office/drawing/2014/main" val="20000"/>
                    </a:ext>
                  </a:extLst>
                </a:gridCol>
                <a:gridCol w="4909908">
                  <a:extLst>
                    <a:ext uri="{9D8B030D-6E8A-4147-A177-3AD203B41FA5}">
                      <a16:colId xmlns:a16="http://schemas.microsoft.com/office/drawing/2014/main" val="20001"/>
                    </a:ext>
                  </a:extLst>
                </a:gridCol>
              </a:tblGrid>
              <a:tr h="540946">
                <a:tc>
                  <a:txBody>
                    <a:bodyPr/>
                    <a:lstStyle/>
                    <a:p>
                      <a:pPr marL="0" marR="0" algn="ctr">
                        <a:lnSpc>
                          <a:spcPct val="115000"/>
                        </a:lnSpc>
                        <a:spcBef>
                          <a:spcPts val="0"/>
                        </a:spcBef>
                        <a:spcAft>
                          <a:spcPts val="0"/>
                        </a:spcAft>
                      </a:pPr>
                      <a:r>
                        <a:rPr lang="en-US" sz="1600" b="1" dirty="0">
                          <a:effectLst/>
                          <a:latin typeface="+mn-lt"/>
                        </a:rPr>
                        <a:t>CO Number</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dirty="0">
                          <a:effectLst/>
                          <a:latin typeface="+mn-lt"/>
                        </a:rPr>
                        <a:t>Title </a:t>
                      </a:r>
                      <a:endParaRPr lang="en-US" sz="16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57994">
                <a:tc>
                  <a:txBody>
                    <a:bodyPr/>
                    <a:lstStyle/>
                    <a:p>
                      <a:pPr marL="0" marR="0">
                        <a:lnSpc>
                          <a:spcPct val="115000"/>
                        </a:lnSpc>
                        <a:spcBef>
                          <a:spcPts val="0"/>
                        </a:spcBef>
                        <a:spcAft>
                          <a:spcPts val="0"/>
                        </a:spcAft>
                      </a:pPr>
                      <a:r>
                        <a:rPr lang="en-US" sz="1600" b="0" dirty="0">
                          <a:solidFill>
                            <a:schemeClr val="tx1"/>
                          </a:solidFill>
                          <a:effectLst/>
                          <a:latin typeface="+mn-lt"/>
                        </a:rPr>
                        <a:t>CO1</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600" b="0" dirty="0">
                          <a:solidFill>
                            <a:schemeClr val="tx1"/>
                          </a:solidFill>
                          <a:effectLst/>
                          <a:latin typeface="+mn-lt"/>
                          <a:ea typeface="Calibri"/>
                          <a:cs typeface="Calibri"/>
                        </a:rPr>
                        <a:t>Understand different dimensions of environmental studies; problems related to environmental degradation &amp; the remedial steps taken to address them.</a:t>
                      </a:r>
                      <a:endParaRPr lang="en-US" sz="1600" b="0" dirty="0">
                        <a:solidFill>
                          <a:schemeClr val="tx1"/>
                        </a:solidFill>
                        <a:effectLst/>
                        <a:latin typeface="+mn-lt"/>
                        <a:ea typeface="Calibri"/>
                        <a:cs typeface="Raavi"/>
                      </a:endParaRPr>
                    </a:p>
                  </a:txBody>
                  <a:tcPr marL="68580" marR="68580" marT="0" marB="0"/>
                </a:tc>
                <a:extLst>
                  <a:ext uri="{0D108BD9-81ED-4DB2-BD59-A6C34878D82A}">
                    <a16:rowId xmlns:a16="http://schemas.microsoft.com/office/drawing/2014/main" val="10001"/>
                  </a:ext>
                </a:extLst>
              </a:tr>
              <a:tr h="685800">
                <a:tc>
                  <a:txBody>
                    <a:bodyPr/>
                    <a:lstStyle/>
                    <a:p>
                      <a:pPr marL="0" marR="0">
                        <a:lnSpc>
                          <a:spcPct val="115000"/>
                        </a:lnSpc>
                        <a:spcBef>
                          <a:spcPts val="0"/>
                        </a:spcBef>
                        <a:spcAft>
                          <a:spcPts val="0"/>
                        </a:spcAft>
                      </a:pPr>
                      <a:r>
                        <a:rPr lang="en-US" sz="1600" b="0" dirty="0">
                          <a:solidFill>
                            <a:schemeClr val="tx1"/>
                          </a:solidFill>
                          <a:effectLst/>
                          <a:latin typeface="+mn-lt"/>
                        </a:rPr>
                        <a:t>CO2</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Times New Roman"/>
                          <a:cs typeface="Calibri"/>
                        </a:rPr>
                        <a:t>Understand the different types of disasters that occur in nature consequently learning to develop preparedness and remedial techniques.</a:t>
                      </a:r>
                      <a:endParaRPr lang="en-US" sz="1600" b="0" dirty="0">
                        <a:solidFill>
                          <a:schemeClr val="tx1"/>
                        </a:solidFill>
                        <a:effectLst/>
                        <a:latin typeface="+mn-lt"/>
                        <a:ea typeface="Calibri"/>
                        <a:cs typeface="Raavi"/>
                      </a:endParaRPr>
                    </a:p>
                  </a:txBody>
                  <a:tcPr marL="68580" marR="68580" marT="0" marB="0"/>
                </a:tc>
                <a:extLst>
                  <a:ext uri="{0D108BD9-81ED-4DB2-BD59-A6C34878D82A}">
                    <a16:rowId xmlns:a16="http://schemas.microsoft.com/office/drawing/2014/main" val="10002"/>
                  </a:ext>
                </a:extLst>
              </a:tr>
              <a:tr h="642937">
                <a:tc>
                  <a:txBody>
                    <a:bodyPr/>
                    <a:lstStyle/>
                    <a:p>
                      <a:pPr marL="0" marR="0">
                        <a:lnSpc>
                          <a:spcPct val="115000"/>
                        </a:lnSpc>
                        <a:spcBef>
                          <a:spcPts val="0"/>
                        </a:spcBef>
                        <a:spcAft>
                          <a:spcPts val="0"/>
                        </a:spcAft>
                      </a:pPr>
                      <a:r>
                        <a:rPr lang="en-US" sz="1600" b="0" dirty="0">
                          <a:solidFill>
                            <a:schemeClr val="tx1"/>
                          </a:solidFill>
                          <a:effectLst/>
                          <a:latin typeface="+mn-lt"/>
                        </a:rPr>
                        <a:t>CO3</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Times New Roman"/>
                          <a:cs typeface="Calibri"/>
                        </a:rPr>
                        <a:t>Understand the diverse problems associated with solid waste, as well as waste segregation and effective management techniques.</a:t>
                      </a:r>
                      <a:endParaRPr lang="en-US" sz="1600" b="0" dirty="0">
                        <a:solidFill>
                          <a:schemeClr val="tx1"/>
                        </a:solidFill>
                        <a:effectLst/>
                        <a:latin typeface="+mn-lt"/>
                        <a:ea typeface="Calibri"/>
                        <a:cs typeface="Raavi"/>
                      </a:endParaRPr>
                    </a:p>
                  </a:txBody>
                  <a:tcPr marL="68580" marR="68580" marT="0" marB="0" anchor="b"/>
                </a:tc>
                <a:extLst>
                  <a:ext uri="{0D108BD9-81ED-4DB2-BD59-A6C34878D82A}">
                    <a16:rowId xmlns:a16="http://schemas.microsoft.com/office/drawing/2014/main" val="10003"/>
                  </a:ext>
                </a:extLst>
              </a:tr>
              <a:tr h="695324">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dirty="0">
                          <a:solidFill>
                            <a:schemeClr val="tx1"/>
                          </a:solidFill>
                          <a:effectLst/>
                          <a:latin typeface="+mn-lt"/>
                        </a:rPr>
                        <a:t>CO4</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Calibri"/>
                          <a:cs typeface="Raavi"/>
                        </a:rPr>
                        <a:t>Critically analyzing the roles and identities as citizens, consumers, and environmental actors in a complex, interconnected world.</a:t>
                      </a:r>
                    </a:p>
                  </a:txBody>
                  <a:tcPr marL="68580" marR="68580" marT="0" marB="0" anchor="b"/>
                </a:tc>
                <a:extLst>
                  <a:ext uri="{0D108BD9-81ED-4DB2-BD59-A6C34878D82A}">
                    <a16:rowId xmlns:a16="http://schemas.microsoft.com/office/drawing/2014/main" val="2317380364"/>
                  </a:ext>
                </a:extLst>
              </a:tr>
              <a:tr h="376236">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0" dirty="0">
                          <a:solidFill>
                            <a:schemeClr val="tx1"/>
                          </a:solidFill>
                          <a:effectLst/>
                          <a:latin typeface="+mn-lt"/>
                        </a:rPr>
                        <a:t>CO5</a:t>
                      </a: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p>
                      <a:pPr marL="0" marR="0">
                        <a:lnSpc>
                          <a:spcPct val="115000"/>
                        </a:lnSpc>
                        <a:spcBef>
                          <a:spcPts val="0"/>
                        </a:spcBef>
                        <a:spcAft>
                          <a:spcPts val="0"/>
                        </a:spcAft>
                      </a:pPr>
                      <a:endParaRPr lang="en-US" sz="1600" b="0"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97000"/>
                        </a:lnSpc>
                        <a:spcBef>
                          <a:spcPts val="0"/>
                        </a:spcBef>
                        <a:spcAft>
                          <a:spcPts val="0"/>
                        </a:spcAft>
                      </a:pPr>
                      <a:r>
                        <a:rPr lang="en-US" sz="1600" b="0" dirty="0">
                          <a:solidFill>
                            <a:schemeClr val="tx1"/>
                          </a:solidFill>
                          <a:effectLst/>
                          <a:latin typeface="+mn-lt"/>
                          <a:ea typeface="Calibri"/>
                          <a:cs typeface="Raavi"/>
                        </a:rPr>
                        <a:t>Create awareness about environmental issues and carry out outreach activities.</a:t>
                      </a:r>
                    </a:p>
                  </a:txBody>
                  <a:tcPr marL="68580" marR="68580" marT="0" marB="0" anchor="b"/>
                </a:tc>
                <a:extLst>
                  <a:ext uri="{0D108BD9-81ED-4DB2-BD59-A6C34878D82A}">
                    <a16:rowId xmlns:a16="http://schemas.microsoft.com/office/drawing/2014/main" val="1910477870"/>
                  </a:ext>
                </a:extLst>
              </a:tr>
            </a:tbl>
          </a:graphicData>
        </a:graphic>
      </p:graphicFrame>
    </p:spTree>
    <p:extLst>
      <p:ext uri="{BB962C8B-B14F-4D97-AF65-F5344CB8AC3E}">
        <p14:creationId xmlns:p14="http://schemas.microsoft.com/office/powerpoint/2010/main" val="401809734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20</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POPULATION GROWTH</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899410" y="1948721"/>
            <a:ext cx="10223292" cy="4414786"/>
          </a:xfrm>
        </p:spPr>
        <p:txBody>
          <a:bodyPr>
            <a:normAutofit/>
          </a:bodyPr>
          <a:lstStyle/>
          <a:p>
            <a:pPr>
              <a:lnSpc>
                <a:spcPct val="150000"/>
              </a:lnSpc>
              <a:buNone/>
            </a:pPr>
            <a:r>
              <a:rPr lang="en-US" sz="1800" b="1" dirty="0">
                <a:solidFill>
                  <a:srgbClr val="C00000"/>
                </a:solidFill>
                <a:latin typeface="Times New Roman" panose="02020603050405020304" pitchFamily="18" charset="0"/>
                <a:cs typeface="Times New Roman" panose="02020603050405020304" pitchFamily="18" charset="0"/>
              </a:rPr>
              <a:t>CONSEQUENCES OF OVER POPULATION</a:t>
            </a:r>
            <a:endParaRPr lang="en-IN" sz="1800" b="1" dirty="0">
              <a:solidFill>
                <a:srgbClr val="C00000"/>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Depletion of Natural Resources</a:t>
            </a: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Degradation of Environment</a:t>
            </a: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Rise in Unemployment</a:t>
            </a: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Conflicts and Wars</a:t>
            </a: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Health Problems</a:t>
            </a:r>
          </a:p>
          <a:p>
            <a:pPr lvl="1">
              <a:lnSpc>
                <a:spcPct val="150000"/>
              </a:lnSpc>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Loss of biodiversity</a:t>
            </a:r>
          </a:p>
          <a:p>
            <a:pPr>
              <a:buFont typeface="Arial"/>
              <a:buNone/>
            </a:pPr>
            <a:endParaRPr lang="en-IN" sz="1600" b="1" dirty="0">
              <a:solidFill>
                <a:srgbClr val="C00000"/>
              </a:solidFill>
              <a:latin typeface="Casper"/>
            </a:endParaRPr>
          </a:p>
        </p:txBody>
      </p:sp>
      <p:sp>
        <p:nvSpPr>
          <p:cNvPr id="13" name="Date Placeholder 7"/>
          <p:cNvSpPr txBox="1"/>
          <p:nvPr/>
        </p:nvSpPr>
        <p:spPr bwMode="auto">
          <a:xfrm>
            <a:off x="4254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fld id="{B3458FDF-425A-41AB-B2B5-00849DB66A50}" type="datetime1">
              <a:rPr kumimoji="0" lang="en-IN" sz="1400" b="1" i="0" u="none" strike="noStrike" kern="1200" cap="none" spc="0" normalizeH="0" baseline="0" noProof="0" smtClean="0">
                <a:ln>
                  <a:noFill/>
                </a:ln>
                <a:solidFill>
                  <a:schemeClr val="bg1"/>
                </a:solidFill>
                <a:effectLst/>
                <a:uLnTx/>
                <a:uFillTx/>
                <a:latin typeface="Times New Roman" panose="02020603050405020304" pitchFamily="18" charset="0"/>
                <a:ea typeface="+mn-ea"/>
                <a:cs typeface="Times New Roman" panose="02020603050405020304" pitchFamily="18" charset="0"/>
              </a:rPr>
              <a:pPr marL="0" marR="0" lvl="0" indent="0" algn="l" defTabSz="914400" rtl="0" eaLnBrk="1" fontAlgn="auto" latinLnBrk="0" hangingPunct="1">
                <a:lnSpc>
                  <a:spcPct val="100000"/>
                </a:lnSpc>
                <a:spcBef>
                  <a:spcPct val="0"/>
                </a:spcBef>
                <a:spcAft>
                  <a:spcPct val="0"/>
                </a:spcAft>
                <a:buClrTx/>
                <a:buSzTx/>
                <a:buFontTx/>
                <a:buNone/>
                <a:defRPr/>
              </a:pPr>
              <a:t>24-11-2023</a:t>
            </a:fld>
            <a:endParaRPr kumimoji="0" lang="en-IN" sz="12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775" y="2108382"/>
            <a:ext cx="5000977" cy="3682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85204425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5594" y="6400800"/>
            <a:ext cx="2743200" cy="365125"/>
          </a:xfrm>
        </p:spPr>
        <p:txBody>
          <a:bodyPr/>
          <a:lstStyle/>
          <a:p>
            <a:fld id="{3C3E5F34-D319-4E90-B9D4-B0938601CC8B}" type="datetime1">
              <a:rPr lang="en-IN" sz="1400" b="1" smtClean="0">
                <a:solidFill>
                  <a:schemeClr val="bg1"/>
                </a:solidFill>
                <a:latin typeface="Times New Roman" panose="02020603050405020304" pitchFamily="18" charset="0"/>
                <a:cs typeface="Times New Roman" panose="02020603050405020304" pitchFamily="18" charset="0"/>
              </a:rPr>
              <a:pPr/>
              <a:t>24-11-2023</a:t>
            </a:fld>
            <a:endParaRPr lang="en-IN" sz="1400" b="1"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8793480" y="6400800"/>
            <a:ext cx="2743200" cy="365125"/>
          </a:xfrm>
        </p:spPr>
        <p:txBody>
          <a:bodyPr/>
          <a:lstStyle/>
          <a:p>
            <a:fld id="{D0ACE207-8893-440E-B420-229E26CA706E}" type="slidenum">
              <a:rPr lang="en-IN" sz="1400" smtClean="0">
                <a:solidFill>
                  <a:schemeClr val="bg1"/>
                </a:solidFill>
                <a:latin typeface="Times New Roman" panose="02020603050405020304" pitchFamily="18" charset="0"/>
                <a:cs typeface="Times New Roman" panose="02020603050405020304" pitchFamily="18" charset="0"/>
              </a:rPr>
              <a:pPr/>
              <a:t>21</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Subtitle 2"/>
          <p:cNvSpPr txBox="1"/>
          <p:nvPr/>
        </p:nvSpPr>
        <p:spPr>
          <a:xfrm>
            <a:off x="944535" y="2053653"/>
            <a:ext cx="6749165" cy="4212236"/>
          </a:xfrm>
          <a:prstGeom prst="rect">
            <a:avLst/>
          </a:prstGeom>
        </p:spPr>
        <p:txBody>
          <a:bodyPr vert="horz" lIns="91440" tIns="45720" rIns="91440" bIns="45720" rtlCol="0">
            <a:noAutofit/>
          </a:bodyPr>
          <a:lstStyle/>
          <a:p>
            <a:pPr marL="228600" lvl="0" indent="-228600" algn="just">
              <a:lnSpc>
                <a:spcPct val="114000"/>
              </a:lnSpc>
              <a:spcBef>
                <a:spcPts val="1000"/>
              </a:spcBef>
              <a:spcAft>
                <a:spcPts val="1000"/>
              </a:spcAft>
              <a:buFont typeface="Arial" pitchFamily="34" charset="0"/>
              <a:buChar char="•"/>
              <a:defRPr/>
            </a:pPr>
            <a:r>
              <a:rPr lang="en-US" dirty="0">
                <a:latin typeface="Times New Roman" panose="02020603050405020304" pitchFamily="18" charset="0"/>
                <a:cs typeface="Times New Roman" panose="02020603050405020304" pitchFamily="18" charset="0"/>
              </a:rPr>
              <a:t>The Paris Agreement is an agreement within the United Nations Framework Convention on Climate Change (UNFCCC) dealing with greenhouse gas emissions mitigation, adaptation and finance starting in the year 2020. </a:t>
            </a:r>
          </a:p>
          <a:p>
            <a:pPr marL="228600" lvl="0" indent="-228600" algn="just">
              <a:lnSpc>
                <a:spcPct val="114000"/>
              </a:lnSpc>
              <a:spcBef>
                <a:spcPts val="1000"/>
              </a:spcBef>
              <a:spcAft>
                <a:spcPts val="1000"/>
              </a:spcAft>
              <a:buFont typeface="Arial" pitchFamily="34" charset="0"/>
              <a:buChar char="•"/>
              <a:defRPr/>
            </a:pPr>
            <a:r>
              <a:rPr lang="en-US" dirty="0">
                <a:latin typeface="Times New Roman" panose="02020603050405020304" pitchFamily="18" charset="0"/>
                <a:cs typeface="Times New Roman" panose="02020603050405020304" pitchFamily="18" charset="0"/>
              </a:rPr>
              <a:t>In the Paris Agreement, each country determines plans and regularly reports its own contribution it should make in order to mitigate global warming.</a:t>
            </a:r>
          </a:p>
          <a:p>
            <a:pPr marL="228600" lvl="0" indent="-228600" algn="just">
              <a:lnSpc>
                <a:spcPct val="114000"/>
              </a:lnSpc>
              <a:spcBef>
                <a:spcPts val="1000"/>
              </a:spcBef>
              <a:spcAft>
                <a:spcPts val="1000"/>
              </a:spcAft>
              <a:buFont typeface="Arial" pitchFamily="34" charset="0"/>
              <a:buChar char="•"/>
              <a:defRPr/>
            </a:pPr>
            <a:r>
              <a:rPr lang="en-US" dirty="0">
                <a:latin typeface="Times New Roman" panose="02020603050405020304" pitchFamily="18" charset="0"/>
                <a:cs typeface="Times New Roman" panose="02020603050405020304" pitchFamily="18" charset="0"/>
              </a:rPr>
              <a:t> Rich countries should help poorer nations by providing “climate finance” to adapt to climate change and switch to renewable energy.</a:t>
            </a:r>
          </a:p>
          <a:p>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9"/>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pPr algn="ctr"/>
            <a:r>
              <a:rPr lang="en-US" b="1" dirty="0">
                <a:latin typeface="Casper Bold"/>
              </a:rPr>
              <a:t>PARIS AGREEMENT</a:t>
            </a:r>
          </a:p>
        </p:txBody>
      </p:sp>
      <p:pic>
        <p:nvPicPr>
          <p:cNvPr id="77826" name="Picture 2" descr="The Paris Agreement on Climate Change and Sri Lanka - The Lakshman ..."/>
          <p:cNvPicPr>
            <a:picLocks noChangeAspect="1" noChangeArrowheads="1"/>
          </p:cNvPicPr>
          <p:nvPr/>
        </p:nvPicPr>
        <p:blipFill>
          <a:blip r:embed="rId2"/>
          <a:srcRect/>
          <a:stretch>
            <a:fillRect/>
          </a:stretch>
        </p:blipFill>
        <p:spPr bwMode="auto">
          <a:xfrm>
            <a:off x="7953374" y="2066925"/>
            <a:ext cx="3169327" cy="3724275"/>
          </a:xfrm>
          <a:prstGeom prst="rect">
            <a:avLst/>
          </a:prstGeom>
          <a:noFill/>
        </p:spPr>
      </p:pic>
    </p:spTree>
    <p:extLst>
      <p:ext uri="{BB962C8B-B14F-4D97-AF65-F5344CB8AC3E}">
        <p14:creationId xmlns:p14="http://schemas.microsoft.com/office/powerpoint/2010/main" val="27125618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5594" y="6400800"/>
            <a:ext cx="2743200" cy="365125"/>
          </a:xfrm>
        </p:spPr>
        <p:txBody>
          <a:bodyPr/>
          <a:lstStyle/>
          <a:p>
            <a:fld id="{3C3E5F34-D319-4E90-B9D4-B0938601CC8B}" type="datetime1">
              <a:rPr lang="en-IN" sz="1400" b="1" smtClean="0">
                <a:solidFill>
                  <a:schemeClr val="bg1"/>
                </a:solidFill>
                <a:latin typeface="Times New Roman" panose="02020603050405020304" pitchFamily="18" charset="0"/>
                <a:cs typeface="Times New Roman" panose="02020603050405020304" pitchFamily="18" charset="0"/>
              </a:rPr>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8793480" y="6400800"/>
            <a:ext cx="2743200" cy="365125"/>
          </a:xfrm>
        </p:spPr>
        <p:txBody>
          <a:bodyPr/>
          <a:lstStyle/>
          <a:p>
            <a:fld id="{D0ACE207-8893-440E-B420-229E26CA706E}" type="slidenum">
              <a:rPr lang="en-IN" sz="1400" smtClean="0">
                <a:solidFill>
                  <a:schemeClr val="bg1"/>
                </a:solidFill>
                <a:latin typeface="Times New Roman" panose="02020603050405020304" pitchFamily="18" charset="0"/>
                <a:cs typeface="Times New Roman" panose="02020603050405020304" pitchFamily="18" charset="0"/>
              </a:rPr>
              <a:pPr/>
              <a:t>22</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Subtitle 2"/>
          <p:cNvSpPr txBox="1"/>
          <p:nvPr/>
        </p:nvSpPr>
        <p:spPr>
          <a:xfrm>
            <a:off x="5734051" y="1843790"/>
            <a:ext cx="5463602" cy="4212236"/>
          </a:xfrm>
          <a:prstGeom prst="rect">
            <a:avLst/>
          </a:prstGeom>
        </p:spPr>
        <p:txBody>
          <a:bodyPr vert="horz" lIns="91440" tIns="45720" rIns="91440" bIns="45720" rtlCol="0">
            <a:noAutofit/>
          </a:bodyPr>
          <a:lstStyle/>
          <a:p>
            <a:pPr marL="228600" lvl="0" indent="-228600" algn="just">
              <a:lnSpc>
                <a:spcPct val="114000"/>
              </a:lnSpc>
              <a:spcBef>
                <a:spcPts val="1000"/>
              </a:spcBef>
              <a:spcAft>
                <a:spcPts val="1000"/>
              </a:spcAft>
              <a:buFont typeface="Arial" pitchFamily="34" charset="0"/>
              <a:buChar char="•"/>
              <a:defRPr/>
            </a:pPr>
            <a:r>
              <a:rPr lang="en-US" dirty="0">
                <a:latin typeface="Times New Roman" panose="02020603050405020304" pitchFamily="18" charset="0"/>
                <a:cs typeface="Times New Roman" panose="02020603050405020304" pitchFamily="18" charset="0"/>
              </a:rPr>
              <a:t>Holding the increase in the global average temperature to well below 2 °C above pre-industrial levels and to pursue efforts to limit the temperature increase to 1.5 °C above pre-industrial levels, recognizing that this would significantly reduce the risks and impacts of climate change;</a:t>
            </a:r>
          </a:p>
          <a:p>
            <a:pPr marL="228600" lvl="0" indent="-228600" algn="just">
              <a:lnSpc>
                <a:spcPct val="114000"/>
              </a:lnSpc>
              <a:spcBef>
                <a:spcPts val="1000"/>
              </a:spcBef>
              <a:spcAft>
                <a:spcPts val="1000"/>
              </a:spcAft>
              <a:buFont typeface="Arial" pitchFamily="34" charset="0"/>
              <a:buChar char="•"/>
              <a:defRPr/>
            </a:pPr>
            <a:endParaRPr lang="en-US" dirty="0">
              <a:latin typeface="Times New Roman" panose="02020603050405020304" pitchFamily="18" charset="0"/>
              <a:cs typeface="Times New Roman" panose="02020603050405020304" pitchFamily="18" charset="0"/>
            </a:endParaRPr>
          </a:p>
          <a:p>
            <a:pPr marL="228600" lvl="0" indent="-228600" algn="just">
              <a:lnSpc>
                <a:spcPct val="114000"/>
              </a:lnSpc>
              <a:spcBef>
                <a:spcPts val="1000"/>
              </a:spcBef>
              <a:spcAft>
                <a:spcPts val="1000"/>
              </a:spcAft>
              <a:buFont typeface="Arial" pitchFamily="34" charset="0"/>
              <a:buChar char="•"/>
              <a:defRPr/>
            </a:pPr>
            <a:r>
              <a:rPr lang="en-US" dirty="0">
                <a:latin typeface="Times New Roman" panose="02020603050405020304" pitchFamily="18" charset="0"/>
                <a:cs typeface="Times New Roman" panose="02020603050405020304" pitchFamily="18" charset="0"/>
              </a:rPr>
              <a:t> Increasing the ability to adapt to the adverse impacts of climate change and foster climate resilience and low greenhouse gas emissions development, in a manner that does not threaten food production;</a:t>
            </a:r>
          </a:p>
          <a:p>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9"/>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pPr algn="ctr"/>
            <a:r>
              <a:rPr lang="en-US" b="1" dirty="0">
                <a:latin typeface="Casper Bold"/>
              </a:rPr>
              <a:t>PARIS AGREEMENT</a:t>
            </a:r>
          </a:p>
        </p:txBody>
      </p:sp>
      <p:pic>
        <p:nvPicPr>
          <p:cNvPr id="78850" name="Picture 2" descr="Paris iklim değişikliği Anlaşmasına ilişkin Avrupa Konseyi ..."/>
          <p:cNvPicPr>
            <a:picLocks noChangeAspect="1" noChangeArrowheads="1"/>
          </p:cNvPicPr>
          <p:nvPr/>
        </p:nvPicPr>
        <p:blipFill>
          <a:blip r:embed="rId2"/>
          <a:srcRect/>
          <a:stretch>
            <a:fillRect/>
          </a:stretch>
        </p:blipFill>
        <p:spPr bwMode="auto">
          <a:xfrm>
            <a:off x="1259175" y="2308485"/>
            <a:ext cx="4208176" cy="3192905"/>
          </a:xfrm>
          <a:prstGeom prst="rect">
            <a:avLst/>
          </a:prstGeom>
          <a:noFill/>
        </p:spPr>
      </p:pic>
    </p:spTree>
    <p:extLst>
      <p:ext uri="{BB962C8B-B14F-4D97-AF65-F5344CB8AC3E}">
        <p14:creationId xmlns:p14="http://schemas.microsoft.com/office/powerpoint/2010/main" val="65360090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25594" y="6400800"/>
            <a:ext cx="2743200" cy="365125"/>
          </a:xfrm>
        </p:spPr>
        <p:txBody>
          <a:bodyPr/>
          <a:lstStyle/>
          <a:p>
            <a:fld id="{3C3E5F34-D319-4E90-B9D4-B0938601CC8B}" type="datetime1">
              <a:rPr lang="en-IN" sz="1400" b="1" smtClean="0">
                <a:solidFill>
                  <a:schemeClr val="bg1"/>
                </a:solidFill>
                <a:latin typeface="Times New Roman" panose="02020603050405020304" pitchFamily="18" charset="0"/>
                <a:cs typeface="Times New Roman" panose="02020603050405020304" pitchFamily="18" charset="0"/>
              </a:rPr>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a:xfrm>
            <a:off x="8793480" y="6400800"/>
            <a:ext cx="2743200" cy="365125"/>
          </a:xfrm>
        </p:spPr>
        <p:txBody>
          <a:bodyPr/>
          <a:lstStyle/>
          <a:p>
            <a:fld id="{D0ACE207-8893-440E-B420-229E26CA706E}" type="slidenum">
              <a:rPr lang="en-IN" sz="1400" smtClean="0">
                <a:solidFill>
                  <a:schemeClr val="bg1"/>
                </a:solidFill>
                <a:latin typeface="Times New Roman" panose="02020603050405020304" pitchFamily="18" charset="0"/>
                <a:cs typeface="Times New Roman" panose="02020603050405020304" pitchFamily="18" charset="0"/>
              </a:rPr>
              <a:pPr/>
              <a:t>23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7" name="Subtitle 2"/>
          <p:cNvSpPr txBox="1"/>
          <p:nvPr/>
        </p:nvSpPr>
        <p:spPr>
          <a:xfrm>
            <a:off x="838200" y="1843790"/>
            <a:ext cx="10359453" cy="4212236"/>
          </a:xfrm>
          <a:prstGeom prst="rect">
            <a:avLst/>
          </a:prstGeom>
        </p:spPr>
        <p:txBody>
          <a:bodyPr vert="horz" lIns="91440" tIns="45720" rIns="91440" bIns="45720" rtlCol="0">
            <a:noAutofit/>
          </a:bodyPr>
          <a:lstStyle/>
          <a:p>
            <a:pPr marL="228600" lvl="0" indent="-228600" algn="just">
              <a:lnSpc>
                <a:spcPct val="114000"/>
              </a:lnSpc>
              <a:spcBef>
                <a:spcPts val="1000"/>
              </a:spcBef>
              <a:spcAft>
                <a:spcPts val="1000"/>
              </a:spcAft>
              <a:buFont typeface="Arial" pitchFamily="34" charset="0"/>
              <a:buChar char="•"/>
              <a:defRPr/>
            </a:pPr>
            <a:r>
              <a:rPr lang="en-US" sz="2000" b="1" i="0" dirty="0">
                <a:effectLst/>
                <a:latin typeface="Times New Roman" panose="02020603050405020304" pitchFamily="18" charset="0"/>
                <a:cs typeface="Times New Roman" panose="02020603050405020304" pitchFamily="18" charset="0"/>
              </a:rPr>
              <a:t>Nationally Determined Contributions (NDCs):</a:t>
            </a:r>
            <a:r>
              <a:rPr lang="en-US" sz="2000" b="0" i="0" dirty="0">
                <a:effectLst/>
                <a:latin typeface="Times New Roman" panose="02020603050405020304" pitchFamily="18" charset="0"/>
                <a:cs typeface="Times New Roman" panose="02020603050405020304" pitchFamily="18" charset="0"/>
              </a:rPr>
              <a:t> Each participating country (known as a Party) submits its own nationally determined contribution outlining its climate action plans, including specific emission reduction targets and strategies. NDCs are reviewed and updated every five years to enhance ambition over time.</a:t>
            </a:r>
            <a:endParaRPr kumimoji="0" lang="en-US" sz="3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0" name="Rectangle 9"/>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pPr algn="ctr"/>
            <a:r>
              <a:rPr lang="en-US" b="1" dirty="0">
                <a:latin typeface="Casper Bold"/>
              </a:rPr>
              <a:t>PARIS AGREEMENT</a:t>
            </a:r>
          </a:p>
        </p:txBody>
      </p:sp>
      <p:pic>
        <p:nvPicPr>
          <p:cNvPr id="2" name="Picture 1">
            <a:extLst>
              <a:ext uri="{FF2B5EF4-FFF2-40B4-BE49-F238E27FC236}">
                <a16:creationId xmlns:a16="http://schemas.microsoft.com/office/drawing/2014/main" id="{BC0789DB-A2FB-888A-D396-102FECCC94E0}"/>
              </a:ext>
            </a:extLst>
          </p:cNvPr>
          <p:cNvPicPr>
            <a:picLocks noChangeAspect="1"/>
          </p:cNvPicPr>
          <p:nvPr/>
        </p:nvPicPr>
        <p:blipFill>
          <a:blip r:embed="rId2"/>
          <a:stretch>
            <a:fillRect/>
          </a:stretch>
        </p:blipFill>
        <p:spPr>
          <a:xfrm>
            <a:off x="3971925" y="3466216"/>
            <a:ext cx="6648450" cy="2486910"/>
          </a:xfrm>
          <a:prstGeom prst="rect">
            <a:avLst/>
          </a:prstGeom>
        </p:spPr>
      </p:pic>
    </p:spTree>
    <p:extLst>
      <p:ext uri="{BB962C8B-B14F-4D97-AF65-F5344CB8AC3E}">
        <p14:creationId xmlns:p14="http://schemas.microsoft.com/office/powerpoint/2010/main" val="23914972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3</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16" name="Picture 15">
            <a:extLst>
              <a:ext uri="{FF2B5EF4-FFF2-40B4-BE49-F238E27FC236}">
                <a16:creationId xmlns:a16="http://schemas.microsoft.com/office/drawing/2014/main" id="{0E7335D2-E0BA-D04A-A517-3983B3C60F5B}"/>
              </a:ext>
            </a:extLst>
          </p:cNvPr>
          <p:cNvPicPr>
            <a:picLocks noChangeAspect="1"/>
          </p:cNvPicPr>
          <p:nvPr/>
        </p:nvPicPr>
        <p:blipFill>
          <a:blip r:embed="rId2"/>
          <a:stretch>
            <a:fillRect/>
          </a:stretch>
        </p:blipFill>
        <p:spPr>
          <a:xfrm>
            <a:off x="1343025" y="2173292"/>
            <a:ext cx="9258300" cy="3522657"/>
          </a:xfrm>
          <a:prstGeom prst="rect">
            <a:avLst/>
          </a:prstGeom>
        </p:spPr>
      </p:pic>
    </p:spTree>
    <p:extLst>
      <p:ext uri="{BB962C8B-B14F-4D97-AF65-F5344CB8AC3E}">
        <p14:creationId xmlns:p14="http://schemas.microsoft.com/office/powerpoint/2010/main" val="21141970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4</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1061335" y="1688442"/>
            <a:ext cx="5867400" cy="4414786"/>
          </a:xfrm>
        </p:spPr>
        <p:txBody>
          <a:bodyPr>
            <a:normAutofit fontScale="92500" lnSpcReduction="20000"/>
          </a:bodyPr>
          <a:lstStyle/>
          <a:p>
            <a:pPr algn="just">
              <a:buFont typeface="Arial"/>
              <a:buNone/>
            </a:pPr>
            <a:r>
              <a:rPr lang="en-IN" sz="2800" dirty="0"/>
              <a:t>    </a:t>
            </a:r>
          </a:p>
          <a:p>
            <a:pPr marL="0" indent="0" algn="just">
              <a:lnSpc>
                <a:spcPct val="150000"/>
              </a:lnSpc>
              <a:buNone/>
            </a:pPr>
            <a:r>
              <a:rPr lang="en-US" sz="1800" b="1" dirty="0">
                <a:solidFill>
                  <a:srgbClr val="C00000"/>
                </a:solidFill>
                <a:latin typeface="Times New Roman" panose="02020603050405020304" pitchFamily="18" charset="0"/>
                <a:cs typeface="Times New Roman" panose="02020603050405020304" pitchFamily="18" charset="0"/>
              </a:rPr>
              <a:t>The 2030 Agenda for Sustainable Development, </a:t>
            </a:r>
            <a:r>
              <a:rPr lang="en-US" sz="1800" dirty="0">
                <a:latin typeface="Times New Roman" panose="02020603050405020304" pitchFamily="18" charset="0"/>
                <a:cs typeface="Times New Roman" panose="02020603050405020304" pitchFamily="18" charset="0"/>
              </a:rPr>
              <a:t>adopted by all United Nations Member States in 2015, provides a shared blueprint for peace and prosperity for people and the planet, now and into the future. At its heart are the 17 Sustainable Development Goals (SDGs), which are an urgent call for action by all countries - developed and developing - in a global partnership. They recognize that ending poverty and other deprivations must go hand-in-hand with strategies that improve health and education, reduce inequality, and spur economic growth – all while tackling climate change and working to preserve our oceans and forests.</a:t>
            </a: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pic>
        <p:nvPicPr>
          <p:cNvPr id="16" name="Picture 15">
            <a:extLst>
              <a:ext uri="{FF2B5EF4-FFF2-40B4-BE49-F238E27FC236}">
                <a16:creationId xmlns:a16="http://schemas.microsoft.com/office/drawing/2014/main" id="{D2B87D24-8FFF-8FDE-621A-7E499D3FD241}"/>
              </a:ext>
            </a:extLst>
          </p:cNvPr>
          <p:cNvPicPr>
            <a:picLocks noChangeAspect="1"/>
          </p:cNvPicPr>
          <p:nvPr/>
        </p:nvPicPr>
        <p:blipFill>
          <a:blip r:embed="rId2"/>
          <a:stretch>
            <a:fillRect/>
          </a:stretch>
        </p:blipFill>
        <p:spPr>
          <a:xfrm>
            <a:off x="7561939" y="2232662"/>
            <a:ext cx="3349755" cy="338872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5</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
          </p:nvPr>
        </p:nvSpPr>
        <p:spPr>
          <a:xfrm>
            <a:off x="1005801" y="1645483"/>
            <a:ext cx="5518824" cy="4414786"/>
          </a:xfrm>
        </p:spPr>
        <p:txBody>
          <a:bodyPr>
            <a:normAutofit fontScale="70000" lnSpcReduction="20000"/>
          </a:bodyPr>
          <a:lstStyle/>
          <a:p>
            <a:pPr algn="just">
              <a:buFont typeface="Arial"/>
              <a:buNone/>
            </a:pPr>
            <a:r>
              <a:rPr lang="en-IN" sz="2800" dirty="0"/>
              <a:t>    </a:t>
            </a:r>
          </a:p>
          <a:p>
            <a:pPr marL="0" indent="0" algn="just">
              <a:lnSpc>
                <a:spcPct val="150000"/>
              </a:lnSpc>
              <a:buNone/>
            </a:pPr>
            <a:r>
              <a:rPr lang="en-US" sz="2100" dirty="0">
                <a:latin typeface="Times New Roman" panose="02020603050405020304" pitchFamily="18" charset="0"/>
                <a:cs typeface="Times New Roman" panose="02020603050405020304" pitchFamily="18" charset="0"/>
              </a:rPr>
              <a:t>The Division for Sustainable Development Goals (DSDG) in the United Nations Department of Economic and Social Affairs (UNDESA) provides substantive support and capacity-building for the SDGs and their related thematic issues, including </a:t>
            </a:r>
            <a:r>
              <a:rPr lang="en-US" sz="2100" b="1" dirty="0">
                <a:latin typeface="Times New Roman" panose="02020603050405020304" pitchFamily="18" charset="0"/>
                <a:cs typeface="Times New Roman" panose="02020603050405020304" pitchFamily="18" charset="0"/>
              </a:rPr>
              <a:t>water, energy, climate, oceans, urbanization, transport, science and technology, the Global Sustainable Development Report (GSDR), partnerships and Small Island Developing States. </a:t>
            </a:r>
            <a:r>
              <a:rPr lang="en-US" sz="2100" dirty="0">
                <a:latin typeface="Times New Roman" panose="02020603050405020304" pitchFamily="18" charset="0"/>
                <a:cs typeface="Times New Roman" panose="02020603050405020304" pitchFamily="18" charset="0"/>
              </a:rPr>
              <a:t>DSDG plays a key role in the evaluation of UN systemwide implementation of the 2030 Agenda and on advocacy and outreach activities relating to the SDGs. In order to make the 2030 Agenda a reality, broad ownership of the SDGs must translate into a strong commitment by all stakeholders to implement the global goals. DSDG aims to help facilitate this engagement.</a:t>
            </a:r>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C69AC1CC-EC8E-7CD1-7AC4-DA6AAAD85372}"/>
              </a:ext>
            </a:extLst>
          </p:cNvPr>
          <p:cNvPicPr>
            <a:picLocks noChangeAspect="1"/>
          </p:cNvPicPr>
          <p:nvPr/>
        </p:nvPicPr>
        <p:blipFill>
          <a:blip r:embed="rId2"/>
          <a:stretch>
            <a:fillRect/>
          </a:stretch>
        </p:blipFill>
        <p:spPr>
          <a:xfrm>
            <a:off x="6657907" y="1991831"/>
            <a:ext cx="4647402" cy="4021918"/>
          </a:xfrm>
          <a:prstGeom prst="rect">
            <a:avLst/>
          </a:prstGeom>
        </p:spPr>
      </p:pic>
    </p:spTree>
    <p:extLst>
      <p:ext uri="{BB962C8B-B14F-4D97-AF65-F5344CB8AC3E}">
        <p14:creationId xmlns:p14="http://schemas.microsoft.com/office/powerpoint/2010/main" val="77063231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6</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46B22AE4-39D4-D053-39D7-A8865C08A7A2}"/>
              </a:ext>
            </a:extLst>
          </p:cNvPr>
          <p:cNvPicPr>
            <a:picLocks noChangeAspect="1"/>
          </p:cNvPicPr>
          <p:nvPr/>
        </p:nvPicPr>
        <p:blipFill>
          <a:blip r:embed="rId2"/>
          <a:stretch>
            <a:fillRect/>
          </a:stretch>
        </p:blipFill>
        <p:spPr>
          <a:xfrm>
            <a:off x="998395" y="2105146"/>
            <a:ext cx="10222056" cy="3495554"/>
          </a:xfrm>
          <a:prstGeom prst="rect">
            <a:avLst/>
          </a:prstGeom>
        </p:spPr>
      </p:pic>
    </p:spTree>
    <p:extLst>
      <p:ext uri="{BB962C8B-B14F-4D97-AF65-F5344CB8AC3E}">
        <p14:creationId xmlns:p14="http://schemas.microsoft.com/office/powerpoint/2010/main" val="22243296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7</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A39AEBC0-A62A-032C-3CF0-2D60B0BF5C7F}"/>
              </a:ext>
            </a:extLst>
          </p:cNvPr>
          <p:cNvPicPr>
            <a:picLocks noChangeAspect="1"/>
          </p:cNvPicPr>
          <p:nvPr/>
        </p:nvPicPr>
        <p:blipFill>
          <a:blip r:embed="rId2"/>
          <a:stretch>
            <a:fillRect/>
          </a:stretch>
        </p:blipFill>
        <p:spPr>
          <a:xfrm>
            <a:off x="1023768" y="2351944"/>
            <a:ext cx="10149057" cy="3086831"/>
          </a:xfrm>
          <a:prstGeom prst="rect">
            <a:avLst/>
          </a:prstGeom>
        </p:spPr>
      </p:pic>
    </p:spTree>
    <p:extLst>
      <p:ext uri="{BB962C8B-B14F-4D97-AF65-F5344CB8AC3E}">
        <p14:creationId xmlns:p14="http://schemas.microsoft.com/office/powerpoint/2010/main" val="297410352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8</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023C0E53-BFEA-062B-068A-F863D183B307}"/>
              </a:ext>
            </a:extLst>
          </p:cNvPr>
          <p:cNvPicPr>
            <a:picLocks noChangeAspect="1"/>
          </p:cNvPicPr>
          <p:nvPr/>
        </p:nvPicPr>
        <p:blipFill>
          <a:blip r:embed="rId2"/>
          <a:stretch>
            <a:fillRect/>
          </a:stretch>
        </p:blipFill>
        <p:spPr>
          <a:xfrm>
            <a:off x="1331993" y="2107346"/>
            <a:ext cx="9528014" cy="3778370"/>
          </a:xfrm>
          <a:prstGeom prst="rect">
            <a:avLst/>
          </a:prstGeom>
        </p:spPr>
      </p:pic>
    </p:spTree>
    <p:extLst>
      <p:ext uri="{BB962C8B-B14F-4D97-AF65-F5344CB8AC3E}">
        <p14:creationId xmlns:p14="http://schemas.microsoft.com/office/powerpoint/2010/main" val="34422324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Date Placeholder 3"/>
          <p:cNvSpPr>
            <a:spLocks noGrp="1"/>
          </p:cNvSpPr>
          <p:nvPr>
            <p:ph type="dt" sz="quarter" idx="10"/>
          </p:nvPr>
        </p:nvSpPr>
        <p:spPr bwMode="auto">
          <a:xfrm>
            <a:off x="425561"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77EE24E6-4B60-4235-BD50-371D595DC865}" type="datetime1">
              <a:rPr lang="en-IN" sz="1400" b="1"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24-11-2023</a:t>
            </a:fld>
            <a:endParaRPr lang="en-IN" sz="1400" b="1">
              <a:solidFill>
                <a:schemeClr val="bg1"/>
              </a:solidFill>
              <a:latin typeface="Times New Roman" panose="02020603050405020304" pitchFamily="18" charset="0"/>
              <a:cs typeface="Times New Roman" panose="02020603050405020304" pitchFamily="18" charset="0"/>
            </a:endParaRPr>
          </a:p>
        </p:txBody>
      </p:sp>
      <p:sp>
        <p:nvSpPr>
          <p:cNvPr id="10246" name="Slide Number Placeholder 5"/>
          <p:cNvSpPr>
            <a:spLocks noGrp="1"/>
          </p:cNvSpPr>
          <p:nvPr>
            <p:ph type="sldNum" sz="quarter" idx="12"/>
          </p:nvPr>
        </p:nvSpPr>
        <p:spPr bwMode="auto">
          <a:xfrm>
            <a:off x="8795453" y="6400801"/>
            <a:ext cx="2743915" cy="365125"/>
          </a:xfrm>
          <a:noFill/>
          <a:ln>
            <a:miter lim="800000"/>
          </a:ln>
        </p:spPr>
        <p:txBody>
          <a:bodyPr wrap="square" numCol="1" anchorCtr="0" compatLnSpc="1">
            <a:prstTxWarp prst="textNoShape">
              <a:avLst/>
            </a:prstTxWarp>
          </a:bodyPr>
          <a:lstStyle/>
          <a:p>
            <a:pPr fontAlgn="base">
              <a:spcBef>
                <a:spcPct val="0"/>
              </a:spcBef>
              <a:spcAft>
                <a:spcPct val="0"/>
              </a:spcAft>
            </a:pPr>
            <a:fld id="{B572A360-879F-4A4A-AC28-25A718CD39AD}" type="slidenum">
              <a:rPr lang="en-IN" sz="1400" smtClean="0">
                <a:solidFill>
                  <a:schemeClr val="bg1"/>
                </a:solidFill>
                <a:latin typeface="Times New Roman" panose="02020603050405020304" pitchFamily="18" charset="0"/>
                <a:cs typeface="Times New Roman" panose="02020603050405020304" pitchFamily="18" charset="0"/>
              </a:rPr>
              <a:pPr fontAlgn="base">
                <a:spcBef>
                  <a:spcPct val="0"/>
                </a:spcBef>
                <a:spcAft>
                  <a:spcPct val="0"/>
                </a:spcAft>
              </a:pPr>
              <a:t>9</a:t>
            </a:fld>
            <a:endParaRPr lang="en-IN" sz="140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490817" y="3244334"/>
            <a:ext cx="3210366" cy="369332"/>
          </a:xfrm>
          <a:prstGeom prst="rect">
            <a:avLst/>
          </a:prstGeom>
        </p:spPr>
        <p:txBody>
          <a:bodyPr wrap="none">
            <a:spAutoFit/>
          </a:bodyPr>
          <a:lstStyle/>
          <a:p>
            <a:pPr algn="ctr" eaLnBrk="0" hangingPunct="0">
              <a:defRPr/>
            </a:pPr>
            <a:r>
              <a:rPr lang="en-US" b="1">
                <a:solidFill>
                  <a:schemeClr val="bg1"/>
                </a:solidFill>
              </a:rPr>
              <a:t>TYPES OF NATURAL RESOURCES</a:t>
            </a:r>
            <a:endParaRPr lang="en-IN" b="1">
              <a:solidFill>
                <a:schemeClr val="bg1"/>
              </a:solidFill>
              <a:latin typeface="Times New Roman" panose="02020603050405020304" pitchFamily="18" charset="0"/>
              <a:cs typeface="Times New Roman" panose="02020603050405020304" pitchFamily="18" charset="0"/>
            </a:endParaRPr>
          </a:p>
        </p:txBody>
      </p:sp>
      <p:sp>
        <p:nvSpPr>
          <p:cNvPr id="7" name="Rectangle 6"/>
          <p:cNvSpPr/>
          <p:nvPr/>
        </p:nvSpPr>
        <p:spPr>
          <a:xfrm>
            <a:off x="831273" y="639681"/>
            <a:ext cx="10529454" cy="769441"/>
          </a:xfrm>
          <a:prstGeom prst="rect">
            <a:avLst/>
          </a:prstGeom>
        </p:spPr>
        <p:txBody>
          <a:bodyPr wrap="square">
            <a:spAutoFit/>
          </a:bodyPr>
          <a:lstStyle/>
          <a:p>
            <a:pPr algn="ctr"/>
            <a:r>
              <a:rPr lang="en-US" sz="4400" b="1" dirty="0">
                <a:latin typeface="Casper Bold"/>
                <a:cs typeface="Times New Roman" panose="02020603050405020304" pitchFamily="18" charset="0"/>
              </a:rPr>
              <a:t>SUSTAINABLE DEVELOPMENT GOALS</a:t>
            </a:r>
            <a:endParaRPr lang="en-IN" sz="4400" b="1" dirty="0">
              <a:latin typeface="Casper Bold"/>
              <a:cs typeface="Times New Roman" panose="02020603050405020304" pitchFamily="18" charset="0"/>
            </a:endParaRPr>
          </a:p>
        </p:txBody>
      </p:sp>
      <p:sp>
        <p:nvSpPr>
          <p:cNvPr id="8" name="Rectangle 7"/>
          <p:cNvSpPr/>
          <p:nvPr/>
        </p:nvSpPr>
        <p:spPr>
          <a:xfrm>
            <a:off x="886691" y="1958403"/>
            <a:ext cx="10751128" cy="830997"/>
          </a:xfrm>
          <a:prstGeom prst="rect">
            <a:avLst/>
          </a:prstGeom>
        </p:spPr>
        <p:txBody>
          <a:bodyPr wrap="square">
            <a:spAutoFit/>
          </a:bodyPr>
          <a:lstStyle/>
          <a:p>
            <a:pPr algn="just"/>
            <a:endParaRPr lang="en-US" sz="1600">
              <a:latin typeface="Casper"/>
              <a:cs typeface="Arial"/>
            </a:endParaRPr>
          </a:p>
          <a:p>
            <a:pPr algn="just"/>
            <a:endParaRPr lang="en-US" sz="1600" b="1" i="1">
              <a:latin typeface="Casper"/>
              <a:cs typeface="Arial"/>
            </a:endParaRPr>
          </a:p>
          <a:p>
            <a:pPr algn="just"/>
            <a:endParaRPr lang="en-US" sz="1600">
              <a:latin typeface="Casper"/>
              <a:cs typeface="Arial"/>
            </a:endParaRPr>
          </a:p>
        </p:txBody>
      </p:sp>
      <p:sp>
        <p:nvSpPr>
          <p:cNvPr id="9" name="Rectangle 8"/>
          <p:cNvSpPr/>
          <p:nvPr/>
        </p:nvSpPr>
        <p:spPr>
          <a:xfrm>
            <a:off x="838200" y="181839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9"/>
          <p:cNvSpPr txBox="1"/>
          <p:nvPr/>
        </p:nvSpPr>
        <p:spPr bwMode="auto">
          <a:xfrm>
            <a:off x="9023350" y="6384925"/>
            <a:ext cx="2743200" cy="365125"/>
          </a:xfrm>
          <a:prstGeom prst="rect">
            <a:avLst/>
          </a:prstGeom>
          <a:noFill/>
          <a:ln>
            <a:miter lim="800000"/>
          </a:ln>
        </p:spPr>
        <p:txBody>
          <a:bodyPr vert="horz" wrap="square" lIns="91440" tIns="45720" rIns="91440" bIns="45720" numCol="1" rtlCol="0" anchor="ctr" anchorCtr="0" compatLnSpc="1">
            <a:prstTxWarp prst="textNoShape">
              <a:avLst/>
            </a:prstTxWarp>
          </a:body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en-IN" sz="1400" b="1" i="0" u="none" strike="noStrike" kern="1200" cap="none" spc="0" normalizeH="0" baseline="0" noProof="0">
              <a:ln>
                <a:noFill/>
              </a:ln>
              <a:solidFill>
                <a:schemeClr val="bg1"/>
              </a:solidFill>
              <a:effectLst/>
              <a:uLnTx/>
              <a:uFillTx/>
              <a:latin typeface="Times New Roman" panose="02020603050405020304" pitchFamily="18" charset="0"/>
              <a:ea typeface="+mn-ea"/>
              <a:cs typeface="Times New Roman" panose="02020603050405020304" pitchFamily="18" charset="0"/>
            </a:endParaRPr>
          </a:p>
        </p:txBody>
      </p:sp>
      <p:sp>
        <p:nvSpPr>
          <p:cNvPr id="2" name="AutoShape 2" descr="Translating the UN's Sustainable Development Goals - FM">
            <a:extLst>
              <a:ext uri="{FF2B5EF4-FFF2-40B4-BE49-F238E27FC236}">
                <a16:creationId xmlns:a16="http://schemas.microsoft.com/office/drawing/2014/main" id="{9A2CFB32-14A1-2FA7-22AC-0D2D986E66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FC85235E-57E4-FD5F-6FF7-43F757AA91BC}"/>
              </a:ext>
            </a:extLst>
          </p:cNvPr>
          <p:cNvPicPr>
            <a:picLocks noChangeAspect="1"/>
          </p:cNvPicPr>
          <p:nvPr/>
        </p:nvPicPr>
        <p:blipFill>
          <a:blip r:embed="rId2"/>
          <a:stretch>
            <a:fillRect/>
          </a:stretch>
        </p:blipFill>
        <p:spPr>
          <a:xfrm>
            <a:off x="1057204" y="2154852"/>
            <a:ext cx="10039421" cy="3715109"/>
          </a:xfrm>
          <a:prstGeom prst="rect">
            <a:avLst/>
          </a:prstGeom>
        </p:spPr>
      </p:pic>
    </p:spTree>
    <p:extLst>
      <p:ext uri="{BB962C8B-B14F-4D97-AF65-F5344CB8AC3E}">
        <p14:creationId xmlns:p14="http://schemas.microsoft.com/office/powerpoint/2010/main" val="37440445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7.01.13"/>
  <p:tag name="AS_TITLE" val="Aspose.Slides for .NET 4.0"/>
  <p:tag name="AS_VERSION" val="16.12.1.0"/>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Arial"/>
      </a:majorFont>
      <a:minorFont>
        <a:latin typeface="Arial"/>
        <a:ea typeface="Arial Unicode MS"/>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1770</TotalTime>
  <Words>1614</Words>
  <Application>Microsoft Office PowerPoint</Application>
  <PresentationFormat>Widescreen</PresentationFormat>
  <Paragraphs>186</Paragraphs>
  <Slides>23</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34" baseType="lpstr">
      <vt:lpstr>Arial</vt:lpstr>
      <vt:lpstr>Calibri</vt:lpstr>
      <vt:lpstr>Calibri Light</vt:lpstr>
      <vt:lpstr>Casper</vt:lpstr>
      <vt:lpstr>Casper Bold</vt:lpstr>
      <vt:lpstr>Raleway ExtraBold</vt:lpstr>
      <vt:lpstr>Times New Roman</vt:lpstr>
      <vt:lpstr>Wingdings</vt:lpstr>
      <vt:lpstr>1_Office Theme</vt:lpstr>
      <vt:lpstr>Contents Slide Master</vt:lpstr>
      <vt:lpstr>CorelDRAW</vt:lpstr>
      <vt:lpstr>PowerPoint Presentation</vt:lpstr>
      <vt:lpstr>ENVIRONMENTAL POLLUTION AND THEIR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PARIS AGREEMENT</vt:lpstr>
      <vt:lpstr>PARIS AGREEMENT</vt:lpstr>
      <vt:lpstr>PARIS AGREEMENT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146</cp:revision>
  <dcterms:created xsi:type="dcterms:W3CDTF">2019-01-09T10:33:58Z</dcterms:created>
  <dcterms:modified xsi:type="dcterms:W3CDTF">2023-11-24T12:03:27Z</dcterms:modified>
</cp:coreProperties>
</file>